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4" r:id="rId1"/>
  </p:sldMasterIdLst>
  <p:sldIdLst>
    <p:sldId id="256" r:id="rId2"/>
    <p:sldId id="258" r:id="rId3"/>
    <p:sldId id="260" r:id="rId4"/>
    <p:sldId id="261" r:id="rId5"/>
    <p:sldId id="262" r:id="rId6"/>
    <p:sldId id="263" r:id="rId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A9D7644-6865-4FF2-B33D-64259BADE4C0}" v="4" dt="2024-10-05T10:42:21.78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980" autoAdjust="0"/>
    <p:restoredTop sz="94660"/>
  </p:normalViewPr>
  <p:slideViewPr>
    <p:cSldViewPr snapToGrid="0">
      <p:cViewPr varScale="1">
        <p:scale>
          <a:sx n="96" d="100"/>
          <a:sy n="96" d="100"/>
        </p:scale>
        <p:origin x="67"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13" Type="http://schemas.microsoft.com/office/2015/10/relationships/revisionInfo" Target="revisionInfo.xml"/><Relationship Id="rId3" Type="http://schemas.openxmlformats.org/officeDocument/2006/relationships/slide" Target="slides/slide2.xml"/><Relationship Id="rId7" Type="http://schemas.openxmlformats.org/officeDocument/2006/relationships/slide" Target="slides/slide6.xml"/><Relationship Id="rId12" Type="http://schemas.microsoft.com/office/2016/11/relationships/changesInfo" Target="changesInfos/changesInfo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aikant Chaudhary" userId="d7ec8b0f10c0995e" providerId="LiveId" clId="{0A9D7644-6865-4FF2-B33D-64259BADE4C0}"/>
    <pc:docChg chg="delSld modSld">
      <pc:chgData name="Raikant Chaudhary" userId="d7ec8b0f10c0995e" providerId="LiveId" clId="{0A9D7644-6865-4FF2-B33D-64259BADE4C0}" dt="2024-10-05T10:42:49.980" v="4" actId="1076"/>
      <pc:docMkLst>
        <pc:docMk/>
      </pc:docMkLst>
      <pc:sldChg chg="del">
        <pc:chgData name="Raikant Chaudhary" userId="d7ec8b0f10c0995e" providerId="LiveId" clId="{0A9D7644-6865-4FF2-B33D-64259BADE4C0}" dt="2024-10-05T10:40:41.812" v="0" actId="2696"/>
        <pc:sldMkLst>
          <pc:docMk/>
          <pc:sldMk cId="719982586" sldId="257"/>
        </pc:sldMkLst>
      </pc:sldChg>
      <pc:sldChg chg="del">
        <pc:chgData name="Raikant Chaudhary" userId="d7ec8b0f10c0995e" providerId="LiveId" clId="{0A9D7644-6865-4FF2-B33D-64259BADE4C0}" dt="2024-10-05T10:40:45.730" v="1" actId="2696"/>
        <pc:sldMkLst>
          <pc:docMk/>
          <pc:sldMk cId="3285229226" sldId="259"/>
        </pc:sldMkLst>
      </pc:sldChg>
      <pc:sldChg chg="modSp mod">
        <pc:chgData name="Raikant Chaudhary" userId="d7ec8b0f10c0995e" providerId="LiveId" clId="{0A9D7644-6865-4FF2-B33D-64259BADE4C0}" dt="2024-10-05T10:42:49.980" v="4" actId="1076"/>
        <pc:sldMkLst>
          <pc:docMk/>
          <pc:sldMk cId="3563196503" sldId="263"/>
        </pc:sldMkLst>
        <pc:picChg chg="mod">
          <ac:chgData name="Raikant Chaudhary" userId="d7ec8b0f10c0995e" providerId="LiveId" clId="{0A9D7644-6865-4FF2-B33D-64259BADE4C0}" dt="2024-10-05T10:42:49.980" v="4" actId="1076"/>
          <ac:picMkLst>
            <pc:docMk/>
            <pc:sldMk cId="3563196503" sldId="263"/>
            <ac:picMk id="35" creationId="{9968D3BF-E55D-E8B2-8EF3-BD3D31681C91}"/>
          </ac:picMkLst>
        </pc:picChg>
        <pc:cxnChg chg="mod">
          <ac:chgData name="Raikant Chaudhary" userId="d7ec8b0f10c0995e" providerId="LiveId" clId="{0A9D7644-6865-4FF2-B33D-64259BADE4C0}" dt="2024-10-05T10:42:44.060" v="3" actId="1076"/>
          <ac:cxnSpMkLst>
            <pc:docMk/>
            <pc:sldMk cId="3563196503" sldId="263"/>
            <ac:cxnSpMk id="19" creationId="{F28CCEB5-9E77-68F3-DCFC-47EC5815BFFC}"/>
          </ac:cxnSpMkLst>
        </pc:cxnChg>
      </pc:sldChg>
      <pc:sldChg chg="del">
        <pc:chgData name="Raikant Chaudhary" userId="d7ec8b0f10c0995e" providerId="LiveId" clId="{0A9D7644-6865-4FF2-B33D-64259BADE4C0}" dt="2024-10-05T10:40:52.313" v="2" actId="2696"/>
        <pc:sldMkLst>
          <pc:docMk/>
          <pc:sldMk cId="3942247814" sldId="264"/>
        </pc:sldMkLst>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8145322-68C6-4586-8E88-379B74352660}" type="datetimeFigureOut">
              <a:rPr lang="en-IN" smtClean="0"/>
              <a:t>05-10-2024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A55FCC6-6370-4234-9900-8E638664DDF4}" type="slidenum">
              <a:rPr lang="en-IN" smtClean="0"/>
              <a:t>‹#›</a:t>
            </a:fld>
            <a:endParaRPr lang="en-IN"/>
          </a:p>
        </p:txBody>
      </p:sp>
    </p:spTree>
    <p:extLst>
      <p:ext uri="{BB962C8B-B14F-4D97-AF65-F5344CB8AC3E}">
        <p14:creationId xmlns:p14="http://schemas.microsoft.com/office/powerpoint/2010/main" val="10410521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8145322-68C6-4586-8E88-379B74352660}" type="datetimeFigureOut">
              <a:rPr lang="en-IN" smtClean="0"/>
              <a:t>05-10-2024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A55FCC6-6370-4234-9900-8E638664DDF4}" type="slidenum">
              <a:rPr lang="en-IN" smtClean="0"/>
              <a:t>‹#›</a:t>
            </a:fld>
            <a:endParaRPr lang="en-IN"/>
          </a:p>
        </p:txBody>
      </p:sp>
    </p:spTree>
    <p:extLst>
      <p:ext uri="{BB962C8B-B14F-4D97-AF65-F5344CB8AC3E}">
        <p14:creationId xmlns:p14="http://schemas.microsoft.com/office/powerpoint/2010/main" val="26210392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A8145322-68C6-4586-8E88-379B74352660}" type="datetimeFigureOut">
              <a:rPr lang="en-IN" smtClean="0"/>
              <a:t>05-10-2024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A55FCC6-6370-4234-9900-8E638664DDF4}" type="slidenum">
              <a:rPr lang="en-IN" smtClean="0"/>
              <a:t>‹#›</a:t>
            </a:fld>
            <a:endParaRPr lang="en-IN"/>
          </a:p>
        </p:txBody>
      </p:sp>
    </p:spTree>
    <p:extLst>
      <p:ext uri="{BB962C8B-B14F-4D97-AF65-F5344CB8AC3E}">
        <p14:creationId xmlns:p14="http://schemas.microsoft.com/office/powerpoint/2010/main" val="4340124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A8145322-68C6-4586-8E88-379B74352660}" type="datetimeFigureOut">
              <a:rPr lang="en-IN" smtClean="0"/>
              <a:t>05-10-2024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A55FCC6-6370-4234-9900-8E638664DDF4}" type="slidenum">
              <a:rPr lang="en-IN" smtClean="0"/>
              <a:t>‹#›</a:t>
            </a:fld>
            <a:endParaRPr lang="en-IN"/>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339179078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8145322-68C6-4586-8E88-379B74352660}" type="datetimeFigureOut">
              <a:rPr lang="en-IN" smtClean="0"/>
              <a:t>05-10-2024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A55FCC6-6370-4234-9900-8E638664DDF4}" type="slidenum">
              <a:rPr lang="en-IN" smtClean="0"/>
              <a:t>‹#›</a:t>
            </a:fld>
            <a:endParaRPr lang="en-IN"/>
          </a:p>
        </p:txBody>
      </p:sp>
    </p:spTree>
    <p:extLst>
      <p:ext uri="{BB962C8B-B14F-4D97-AF65-F5344CB8AC3E}">
        <p14:creationId xmlns:p14="http://schemas.microsoft.com/office/powerpoint/2010/main" val="403405227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A8145322-68C6-4586-8E88-379B74352660}" type="datetimeFigureOut">
              <a:rPr lang="en-IN" smtClean="0"/>
              <a:t>05-10-2024</a:t>
            </a:fld>
            <a:endParaRPr lang="en-IN"/>
          </a:p>
        </p:txBody>
      </p:sp>
      <p:sp>
        <p:nvSpPr>
          <p:cNvPr id="4"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A55FCC6-6370-4234-9900-8E638664DDF4}" type="slidenum">
              <a:rPr lang="en-IN" smtClean="0"/>
              <a:t>‹#›</a:t>
            </a:fld>
            <a:endParaRPr lang="en-IN"/>
          </a:p>
        </p:txBody>
      </p:sp>
    </p:spTree>
    <p:extLst>
      <p:ext uri="{BB962C8B-B14F-4D97-AF65-F5344CB8AC3E}">
        <p14:creationId xmlns:p14="http://schemas.microsoft.com/office/powerpoint/2010/main" val="424455533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A8145322-68C6-4586-8E88-379B74352660}" type="datetimeFigureOut">
              <a:rPr lang="en-IN" smtClean="0"/>
              <a:t>05-10-2024</a:t>
            </a:fld>
            <a:endParaRPr lang="en-IN"/>
          </a:p>
        </p:txBody>
      </p:sp>
      <p:sp>
        <p:nvSpPr>
          <p:cNvPr id="4"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A55FCC6-6370-4234-9900-8E638664DDF4}" type="slidenum">
              <a:rPr lang="en-IN" smtClean="0"/>
              <a:t>‹#›</a:t>
            </a:fld>
            <a:endParaRPr lang="en-IN"/>
          </a:p>
        </p:txBody>
      </p:sp>
    </p:spTree>
    <p:extLst>
      <p:ext uri="{BB962C8B-B14F-4D97-AF65-F5344CB8AC3E}">
        <p14:creationId xmlns:p14="http://schemas.microsoft.com/office/powerpoint/2010/main" val="379502420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8145322-68C6-4586-8E88-379B74352660}" type="datetimeFigureOut">
              <a:rPr lang="en-IN" smtClean="0"/>
              <a:t>05-10-2024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A55FCC6-6370-4234-9900-8E638664DDF4}" type="slidenum">
              <a:rPr lang="en-IN" smtClean="0"/>
              <a:t>‹#›</a:t>
            </a:fld>
            <a:endParaRPr lang="en-IN"/>
          </a:p>
        </p:txBody>
      </p:sp>
    </p:spTree>
    <p:extLst>
      <p:ext uri="{BB962C8B-B14F-4D97-AF65-F5344CB8AC3E}">
        <p14:creationId xmlns:p14="http://schemas.microsoft.com/office/powerpoint/2010/main" val="412771087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8145322-68C6-4586-8E88-379B74352660}" type="datetimeFigureOut">
              <a:rPr lang="en-IN" smtClean="0"/>
              <a:t>05-10-2024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A55FCC6-6370-4234-9900-8E638664DDF4}" type="slidenum">
              <a:rPr lang="en-IN" smtClean="0"/>
              <a:t>‹#›</a:t>
            </a:fld>
            <a:endParaRPr lang="en-IN"/>
          </a:p>
        </p:txBody>
      </p:sp>
    </p:spTree>
    <p:extLst>
      <p:ext uri="{BB962C8B-B14F-4D97-AF65-F5344CB8AC3E}">
        <p14:creationId xmlns:p14="http://schemas.microsoft.com/office/powerpoint/2010/main" val="22275722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A8145322-68C6-4586-8E88-379B74352660}" type="datetimeFigureOut">
              <a:rPr lang="en-IN" smtClean="0"/>
              <a:t>05-10-2024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A55FCC6-6370-4234-9900-8E638664DDF4}" type="slidenum">
              <a:rPr lang="en-IN" smtClean="0"/>
              <a:t>‹#›</a:t>
            </a:fld>
            <a:endParaRPr lang="en-IN"/>
          </a:p>
        </p:txBody>
      </p:sp>
    </p:spTree>
    <p:extLst>
      <p:ext uri="{BB962C8B-B14F-4D97-AF65-F5344CB8AC3E}">
        <p14:creationId xmlns:p14="http://schemas.microsoft.com/office/powerpoint/2010/main" val="39209788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8145322-68C6-4586-8E88-379B74352660}" type="datetimeFigureOut">
              <a:rPr lang="en-IN" smtClean="0"/>
              <a:t>05-10-2024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A55FCC6-6370-4234-9900-8E638664DDF4}" type="slidenum">
              <a:rPr lang="en-IN" smtClean="0"/>
              <a:t>‹#›</a:t>
            </a:fld>
            <a:endParaRPr lang="en-IN"/>
          </a:p>
        </p:txBody>
      </p:sp>
    </p:spTree>
    <p:extLst>
      <p:ext uri="{BB962C8B-B14F-4D97-AF65-F5344CB8AC3E}">
        <p14:creationId xmlns:p14="http://schemas.microsoft.com/office/powerpoint/2010/main" val="41723255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8145322-68C6-4586-8E88-379B74352660}" type="datetimeFigureOut">
              <a:rPr lang="en-IN" smtClean="0"/>
              <a:t>05-10-2024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A55FCC6-6370-4234-9900-8E638664DDF4}" type="slidenum">
              <a:rPr lang="en-IN" smtClean="0"/>
              <a:t>‹#›</a:t>
            </a:fld>
            <a:endParaRPr lang="en-IN"/>
          </a:p>
        </p:txBody>
      </p:sp>
    </p:spTree>
    <p:extLst>
      <p:ext uri="{BB962C8B-B14F-4D97-AF65-F5344CB8AC3E}">
        <p14:creationId xmlns:p14="http://schemas.microsoft.com/office/powerpoint/2010/main" val="26289443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8145322-68C6-4586-8E88-379B74352660}" type="datetimeFigureOut">
              <a:rPr lang="en-IN" smtClean="0"/>
              <a:t>05-10-2024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7A55FCC6-6370-4234-9900-8E638664DDF4}" type="slidenum">
              <a:rPr lang="en-IN" smtClean="0"/>
              <a:t>‹#›</a:t>
            </a:fld>
            <a:endParaRPr lang="en-IN"/>
          </a:p>
        </p:txBody>
      </p:sp>
    </p:spTree>
    <p:extLst>
      <p:ext uri="{BB962C8B-B14F-4D97-AF65-F5344CB8AC3E}">
        <p14:creationId xmlns:p14="http://schemas.microsoft.com/office/powerpoint/2010/main" val="11808848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A8145322-68C6-4586-8E88-379B74352660}" type="datetimeFigureOut">
              <a:rPr lang="en-IN" smtClean="0"/>
              <a:t>05-10-2024</a:t>
            </a:fld>
            <a:endParaRPr lang="en-IN"/>
          </a:p>
        </p:txBody>
      </p:sp>
      <p:sp>
        <p:nvSpPr>
          <p:cNvPr id="5" name="Footer Placeholder 3"/>
          <p:cNvSpPr>
            <a:spLocks noGrp="1"/>
          </p:cNvSpPr>
          <p:nvPr>
            <p:ph type="ftr" sz="quarter" idx="11"/>
          </p:nvPr>
        </p:nvSpPr>
        <p:spPr/>
        <p:txBody>
          <a:bodyPr/>
          <a:lstStyle/>
          <a:p>
            <a:endParaRPr lang="en-IN"/>
          </a:p>
        </p:txBody>
      </p:sp>
      <p:sp>
        <p:nvSpPr>
          <p:cNvPr id="6" name="Slide Number Placeholder 4"/>
          <p:cNvSpPr>
            <a:spLocks noGrp="1"/>
          </p:cNvSpPr>
          <p:nvPr>
            <p:ph type="sldNum" sz="quarter" idx="12"/>
          </p:nvPr>
        </p:nvSpPr>
        <p:spPr/>
        <p:txBody>
          <a:bodyPr/>
          <a:lstStyle/>
          <a:p>
            <a:fld id="{7A55FCC6-6370-4234-9900-8E638664DDF4}" type="slidenum">
              <a:rPr lang="en-IN" smtClean="0"/>
              <a:t>‹#›</a:t>
            </a:fld>
            <a:endParaRPr lang="en-IN"/>
          </a:p>
        </p:txBody>
      </p:sp>
    </p:spTree>
    <p:extLst>
      <p:ext uri="{BB962C8B-B14F-4D97-AF65-F5344CB8AC3E}">
        <p14:creationId xmlns:p14="http://schemas.microsoft.com/office/powerpoint/2010/main" val="21535570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A8145322-68C6-4586-8E88-379B74352660}" type="datetimeFigureOut">
              <a:rPr lang="en-IN" smtClean="0"/>
              <a:t>05-10-2024</a:t>
            </a:fld>
            <a:endParaRPr lang="en-IN"/>
          </a:p>
        </p:txBody>
      </p:sp>
      <p:sp>
        <p:nvSpPr>
          <p:cNvPr id="5" name="Footer Placeholder 2"/>
          <p:cNvSpPr>
            <a:spLocks noGrp="1"/>
          </p:cNvSpPr>
          <p:nvPr>
            <p:ph type="ftr" sz="quarter" idx="11"/>
          </p:nvPr>
        </p:nvSpPr>
        <p:spPr/>
        <p:txBody>
          <a:bodyPr/>
          <a:lstStyle/>
          <a:p>
            <a:endParaRPr lang="en-IN"/>
          </a:p>
        </p:txBody>
      </p:sp>
      <p:sp>
        <p:nvSpPr>
          <p:cNvPr id="6" name="Slide Number Placeholder 3"/>
          <p:cNvSpPr>
            <a:spLocks noGrp="1"/>
          </p:cNvSpPr>
          <p:nvPr>
            <p:ph type="sldNum" sz="quarter" idx="12"/>
          </p:nvPr>
        </p:nvSpPr>
        <p:spPr/>
        <p:txBody>
          <a:bodyPr/>
          <a:lstStyle/>
          <a:p>
            <a:fld id="{7A55FCC6-6370-4234-9900-8E638664DDF4}" type="slidenum">
              <a:rPr lang="en-IN" smtClean="0"/>
              <a:t>‹#›</a:t>
            </a:fld>
            <a:endParaRPr lang="en-IN"/>
          </a:p>
        </p:txBody>
      </p:sp>
    </p:spTree>
    <p:extLst>
      <p:ext uri="{BB962C8B-B14F-4D97-AF65-F5344CB8AC3E}">
        <p14:creationId xmlns:p14="http://schemas.microsoft.com/office/powerpoint/2010/main" val="30688218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A8145322-68C6-4586-8E88-379B74352660}" type="datetimeFigureOut">
              <a:rPr lang="en-IN" smtClean="0"/>
              <a:t>05-10-2024</a:t>
            </a:fld>
            <a:endParaRPr lang="en-IN"/>
          </a:p>
        </p:txBody>
      </p:sp>
      <p:sp>
        <p:nvSpPr>
          <p:cNvPr id="5" name="Footer Placeholder 5"/>
          <p:cNvSpPr>
            <a:spLocks noGrp="1"/>
          </p:cNvSpPr>
          <p:nvPr>
            <p:ph type="ftr" sz="quarter" idx="11"/>
          </p:nvPr>
        </p:nvSpPr>
        <p:spPr/>
        <p:txBody>
          <a:bodyPr/>
          <a:lstStyle/>
          <a:p>
            <a:endParaRPr lang="en-IN"/>
          </a:p>
        </p:txBody>
      </p:sp>
      <p:sp>
        <p:nvSpPr>
          <p:cNvPr id="6" name="Slide Number Placeholder 6"/>
          <p:cNvSpPr>
            <a:spLocks noGrp="1"/>
          </p:cNvSpPr>
          <p:nvPr>
            <p:ph type="sldNum" sz="quarter" idx="12"/>
          </p:nvPr>
        </p:nvSpPr>
        <p:spPr/>
        <p:txBody>
          <a:bodyPr/>
          <a:lstStyle/>
          <a:p>
            <a:fld id="{7A55FCC6-6370-4234-9900-8E638664DDF4}" type="slidenum">
              <a:rPr lang="en-IN" smtClean="0"/>
              <a:t>‹#›</a:t>
            </a:fld>
            <a:endParaRPr lang="en-IN"/>
          </a:p>
        </p:txBody>
      </p:sp>
    </p:spTree>
    <p:extLst>
      <p:ext uri="{BB962C8B-B14F-4D97-AF65-F5344CB8AC3E}">
        <p14:creationId xmlns:p14="http://schemas.microsoft.com/office/powerpoint/2010/main" val="18171610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8145322-68C6-4586-8E88-379B74352660}" type="datetimeFigureOut">
              <a:rPr lang="en-IN" smtClean="0"/>
              <a:t>05-10-2024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A55FCC6-6370-4234-9900-8E638664DDF4}" type="slidenum">
              <a:rPr lang="en-IN" smtClean="0"/>
              <a:t>‹#›</a:t>
            </a:fld>
            <a:endParaRPr lang="en-IN"/>
          </a:p>
        </p:txBody>
      </p:sp>
    </p:spTree>
    <p:extLst>
      <p:ext uri="{BB962C8B-B14F-4D97-AF65-F5344CB8AC3E}">
        <p14:creationId xmlns:p14="http://schemas.microsoft.com/office/powerpoint/2010/main" val="13674520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A8145322-68C6-4586-8E88-379B74352660}" type="datetimeFigureOut">
              <a:rPr lang="en-IN" smtClean="0"/>
              <a:t>05-10-2024</a:t>
            </a:fld>
            <a:endParaRPr lang="en-IN"/>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IN"/>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7A55FCC6-6370-4234-9900-8E638664DDF4}" type="slidenum">
              <a:rPr lang="en-IN" smtClean="0"/>
              <a:t>‹#›</a:t>
            </a:fld>
            <a:endParaRPr lang="en-IN"/>
          </a:p>
        </p:txBody>
      </p:sp>
    </p:spTree>
    <p:extLst>
      <p:ext uri="{BB962C8B-B14F-4D97-AF65-F5344CB8AC3E}">
        <p14:creationId xmlns:p14="http://schemas.microsoft.com/office/powerpoint/2010/main" val="3219639376"/>
      </p:ext>
    </p:extLst>
  </p:cSld>
  <p:clrMap bg1="dk1" tx1="lt1" bg2="dk2" tx2="lt2" accent1="accent1" accent2="accent2" accent3="accent3" accent4="accent4" accent5="accent5" accent6="accent6" hlink="hlink" folHlink="folHlink"/>
  <p:sldLayoutIdLst>
    <p:sldLayoutId id="2147483755" r:id="rId1"/>
    <p:sldLayoutId id="2147483756" r:id="rId2"/>
    <p:sldLayoutId id="2147483757" r:id="rId3"/>
    <p:sldLayoutId id="2147483758" r:id="rId4"/>
    <p:sldLayoutId id="2147483759" r:id="rId5"/>
    <p:sldLayoutId id="2147483760" r:id="rId6"/>
    <p:sldLayoutId id="2147483761" r:id="rId7"/>
    <p:sldLayoutId id="2147483762" r:id="rId8"/>
    <p:sldLayoutId id="2147483763" r:id="rId9"/>
    <p:sldLayoutId id="2147483764" r:id="rId10"/>
    <p:sldLayoutId id="2147483765" r:id="rId11"/>
    <p:sldLayoutId id="2147483766" r:id="rId12"/>
    <p:sldLayoutId id="2147483767" r:id="rId13"/>
    <p:sldLayoutId id="2147483768" r:id="rId14"/>
    <p:sldLayoutId id="2147483769" r:id="rId15"/>
    <p:sldLayoutId id="2147483770" r:id="rId16"/>
    <p:sldLayoutId id="2147483771"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18" Type="http://schemas.openxmlformats.org/officeDocument/2006/relationships/image" Target="../media/image29.png"/><Relationship Id="rId3" Type="http://schemas.openxmlformats.org/officeDocument/2006/relationships/image" Target="../media/image14.svg"/><Relationship Id="rId7" Type="http://schemas.openxmlformats.org/officeDocument/2006/relationships/image" Target="../media/image18.svg"/><Relationship Id="rId12" Type="http://schemas.openxmlformats.org/officeDocument/2006/relationships/image" Target="../media/image23.png"/><Relationship Id="rId17" Type="http://schemas.openxmlformats.org/officeDocument/2006/relationships/image" Target="../media/image28.png"/><Relationship Id="rId2" Type="http://schemas.openxmlformats.org/officeDocument/2006/relationships/image" Target="../media/image13.png"/><Relationship Id="rId16" Type="http://schemas.openxmlformats.org/officeDocument/2006/relationships/image" Target="../media/image27.jpg"/><Relationship Id="rId1" Type="http://schemas.openxmlformats.org/officeDocument/2006/relationships/slideLayout" Target="../slideLayouts/slideLayout7.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svg"/><Relationship Id="rId15" Type="http://schemas.openxmlformats.org/officeDocument/2006/relationships/image" Target="../media/image2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svg"/><Relationship Id="rId1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0" descr="preencoded.png">
            <a:extLst>
              <a:ext uri="{FF2B5EF4-FFF2-40B4-BE49-F238E27FC236}">
                <a16:creationId xmlns:a16="http://schemas.microsoft.com/office/drawing/2014/main" id="{3523C7A3-3A0C-C306-9807-A9021D24D8F9}"/>
              </a:ext>
            </a:extLst>
          </p:cNvPr>
          <p:cNvPicPr>
            <a:picLocks noChangeAspect="1"/>
          </p:cNvPicPr>
          <p:nvPr/>
        </p:nvPicPr>
        <p:blipFill>
          <a:blip r:embed="rId2"/>
          <a:stretch>
            <a:fillRect/>
          </a:stretch>
        </p:blipFill>
        <p:spPr>
          <a:xfrm>
            <a:off x="7934960" y="0"/>
            <a:ext cx="4257040" cy="6858000"/>
          </a:xfrm>
          <a:prstGeom prst="rect">
            <a:avLst/>
          </a:prstGeom>
        </p:spPr>
      </p:pic>
      <p:sp>
        <p:nvSpPr>
          <p:cNvPr id="6" name="Text 0"/>
          <p:cNvSpPr/>
          <p:nvPr/>
        </p:nvSpPr>
        <p:spPr>
          <a:xfrm>
            <a:off x="231458" y="-65483"/>
            <a:ext cx="6478111" cy="3759716"/>
          </a:xfrm>
          <a:prstGeom prst="rect">
            <a:avLst/>
          </a:prstGeom>
          <a:noFill/>
          <a:ln/>
        </p:spPr>
        <p:txBody>
          <a:bodyPr wrap="square" lIns="0" tIns="0" rIns="0" bIns="0" rtlCol="0" anchor="t"/>
          <a:lstStyle/>
          <a:p>
            <a:pPr marL="0" indent="0">
              <a:lnSpc>
                <a:spcPts val="7950"/>
              </a:lnSpc>
              <a:buNone/>
            </a:pPr>
            <a:r>
              <a:rPr lang="en-US" sz="5400" dirty="0">
                <a:solidFill>
                  <a:srgbClr val="F5F0F0"/>
                </a:solidFill>
                <a:latin typeface="Merriweather" pitchFamily="34" charset="0"/>
                <a:ea typeface="Merriweather" pitchFamily="34" charset="-122"/>
                <a:cs typeface="Merriweather" pitchFamily="34" charset="-120"/>
              </a:rPr>
              <a:t>2024 NASA Space Apps Challenge - PACE in the Classroom</a:t>
            </a:r>
            <a:endParaRPr lang="en-US" sz="5400" dirty="0"/>
          </a:p>
        </p:txBody>
      </p:sp>
      <p:sp>
        <p:nvSpPr>
          <p:cNvPr id="7" name="Text 1"/>
          <p:cNvSpPr/>
          <p:nvPr/>
        </p:nvSpPr>
        <p:spPr>
          <a:xfrm>
            <a:off x="251778" y="4107339"/>
            <a:ext cx="7504271" cy="1498759"/>
          </a:xfrm>
          <a:prstGeom prst="rect">
            <a:avLst/>
          </a:prstGeom>
          <a:noFill/>
          <a:ln/>
        </p:spPr>
        <p:txBody>
          <a:bodyPr wrap="square" lIns="0" tIns="0" rIns="0" bIns="0" rtlCol="0" anchor="t"/>
          <a:lstStyle/>
          <a:p>
            <a:pPr marL="0" indent="0">
              <a:lnSpc>
                <a:spcPts val="2950"/>
              </a:lnSpc>
              <a:buNone/>
            </a:pPr>
            <a:r>
              <a:rPr lang="en-US" sz="1600" dirty="0">
                <a:solidFill>
                  <a:srgbClr val="E2E6E9"/>
                </a:solidFill>
                <a:latin typeface="Merriweather" pitchFamily="34" charset="0"/>
                <a:ea typeface="Merriweather" pitchFamily="34" charset="-122"/>
                <a:cs typeface="Merriweather" pitchFamily="34" charset="-120"/>
              </a:rPr>
              <a:t>The PACE mission will revolutionize our understanding of the ocean and its role in the Earth's climate system. This challenge invites you to develop innovative educational resources that bring PACE data to life for students and educators.</a:t>
            </a:r>
            <a:endParaRPr lang="en-US" sz="1600" dirty="0"/>
          </a:p>
        </p:txBody>
      </p:sp>
      <p:sp>
        <p:nvSpPr>
          <p:cNvPr id="8" name="TextBox 7">
            <a:extLst>
              <a:ext uri="{FF2B5EF4-FFF2-40B4-BE49-F238E27FC236}">
                <a16:creationId xmlns:a16="http://schemas.microsoft.com/office/drawing/2014/main" id="{BAD698FC-BEFF-D6D2-9855-F5C808094236}"/>
              </a:ext>
            </a:extLst>
          </p:cNvPr>
          <p:cNvSpPr txBox="1"/>
          <p:nvPr/>
        </p:nvSpPr>
        <p:spPr>
          <a:xfrm>
            <a:off x="231458" y="6019204"/>
            <a:ext cx="4389120" cy="369332"/>
          </a:xfrm>
          <a:prstGeom prst="rect">
            <a:avLst/>
          </a:prstGeom>
          <a:noFill/>
        </p:spPr>
        <p:txBody>
          <a:bodyPr wrap="square" rtlCol="0">
            <a:spAutoFit/>
          </a:bodyPr>
          <a:lstStyle/>
          <a:p>
            <a:r>
              <a:rPr lang="en-IN" dirty="0"/>
              <a:t>Team Name :- </a:t>
            </a:r>
            <a:r>
              <a:rPr lang="en-IN" dirty="0" err="1"/>
              <a:t>CodeThief</a:t>
            </a:r>
            <a:endParaRPr lang="en-IN" dirty="0"/>
          </a:p>
        </p:txBody>
      </p:sp>
    </p:spTree>
    <p:extLst>
      <p:ext uri="{BB962C8B-B14F-4D97-AF65-F5344CB8AC3E}">
        <p14:creationId xmlns:p14="http://schemas.microsoft.com/office/powerpoint/2010/main" val="7760358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508198" y="426283"/>
            <a:ext cx="12902803" cy="1542574"/>
          </a:xfrm>
          <a:prstGeom prst="rect">
            <a:avLst/>
          </a:prstGeom>
          <a:noFill/>
          <a:ln/>
        </p:spPr>
        <p:txBody>
          <a:bodyPr wrap="square" lIns="0" tIns="0" rIns="0" bIns="0" rtlCol="0" anchor="t"/>
          <a:lstStyle/>
          <a:p>
            <a:pPr marL="0" indent="0">
              <a:lnSpc>
                <a:spcPts val="6050"/>
              </a:lnSpc>
              <a:buNone/>
            </a:pPr>
            <a:r>
              <a:rPr lang="en-US" sz="4850" dirty="0">
                <a:solidFill>
                  <a:srgbClr val="F5F0F0"/>
                </a:solidFill>
                <a:latin typeface="Merriweather" pitchFamily="34" charset="0"/>
                <a:ea typeface="Merriweather" pitchFamily="34" charset="-122"/>
                <a:cs typeface="Merriweather" pitchFamily="34" charset="-120"/>
              </a:rPr>
              <a:t>Problem statement: Accessibility and understanding of PACE data</a:t>
            </a:r>
            <a:endParaRPr lang="en-US" sz="4850" dirty="0"/>
          </a:p>
        </p:txBody>
      </p:sp>
      <p:sp>
        <p:nvSpPr>
          <p:cNvPr id="3" name="Text 1"/>
          <p:cNvSpPr/>
          <p:nvPr/>
        </p:nvSpPr>
        <p:spPr>
          <a:xfrm>
            <a:off x="508198" y="2555359"/>
            <a:ext cx="3085386" cy="385524"/>
          </a:xfrm>
          <a:prstGeom prst="rect">
            <a:avLst/>
          </a:prstGeom>
          <a:noFill/>
          <a:ln/>
        </p:spPr>
        <p:txBody>
          <a:bodyPr wrap="none" lIns="0" tIns="0" rIns="0" bIns="0" rtlCol="0" anchor="t"/>
          <a:lstStyle/>
          <a:p>
            <a:pPr marL="0" indent="0">
              <a:lnSpc>
                <a:spcPts val="3000"/>
              </a:lnSpc>
              <a:buNone/>
            </a:pPr>
            <a:r>
              <a:rPr lang="en-US" sz="2400" dirty="0">
                <a:solidFill>
                  <a:srgbClr val="F5F0F0"/>
                </a:solidFill>
                <a:latin typeface="Merriweather" pitchFamily="34" charset="0"/>
                <a:ea typeface="Merriweather" pitchFamily="34" charset="-122"/>
                <a:cs typeface="Merriweather" pitchFamily="34" charset="-120"/>
              </a:rPr>
              <a:t>Technical Barriers</a:t>
            </a:r>
            <a:endParaRPr lang="en-US" sz="2400" dirty="0"/>
          </a:p>
        </p:txBody>
      </p:sp>
      <p:sp>
        <p:nvSpPr>
          <p:cNvPr id="5" name="Text 3"/>
          <p:cNvSpPr/>
          <p:nvPr/>
        </p:nvSpPr>
        <p:spPr>
          <a:xfrm>
            <a:off x="4477108" y="2555359"/>
            <a:ext cx="3085386" cy="385524"/>
          </a:xfrm>
          <a:prstGeom prst="rect">
            <a:avLst/>
          </a:prstGeom>
          <a:noFill/>
          <a:ln/>
        </p:spPr>
        <p:txBody>
          <a:bodyPr wrap="none" lIns="0" tIns="0" rIns="0" bIns="0" rtlCol="0" anchor="t"/>
          <a:lstStyle/>
          <a:p>
            <a:pPr marL="0" indent="0">
              <a:lnSpc>
                <a:spcPts val="3000"/>
              </a:lnSpc>
              <a:buNone/>
            </a:pPr>
            <a:r>
              <a:rPr lang="en-US" sz="2400" dirty="0">
                <a:solidFill>
                  <a:srgbClr val="F5F0F0"/>
                </a:solidFill>
                <a:latin typeface="Merriweather" pitchFamily="34" charset="0"/>
                <a:ea typeface="Merriweather" pitchFamily="34" charset="-122"/>
                <a:cs typeface="Merriweather" pitchFamily="34" charset="-120"/>
              </a:rPr>
              <a:t>Educational Gap</a:t>
            </a:r>
            <a:endParaRPr lang="en-US" sz="2400" dirty="0"/>
          </a:p>
        </p:txBody>
      </p:sp>
      <p:sp>
        <p:nvSpPr>
          <p:cNvPr id="7" name="Text 5"/>
          <p:cNvSpPr/>
          <p:nvPr/>
        </p:nvSpPr>
        <p:spPr>
          <a:xfrm>
            <a:off x="8446018" y="2555359"/>
            <a:ext cx="3510439" cy="385524"/>
          </a:xfrm>
          <a:prstGeom prst="rect">
            <a:avLst/>
          </a:prstGeom>
          <a:noFill/>
          <a:ln/>
        </p:spPr>
        <p:txBody>
          <a:bodyPr wrap="none" lIns="0" tIns="0" rIns="0" bIns="0" rtlCol="0" anchor="t"/>
          <a:lstStyle/>
          <a:p>
            <a:pPr marL="0" indent="0">
              <a:lnSpc>
                <a:spcPts val="3000"/>
              </a:lnSpc>
              <a:buNone/>
            </a:pPr>
            <a:r>
              <a:rPr lang="en-US" sz="2400" dirty="0">
                <a:solidFill>
                  <a:srgbClr val="F5F0F0"/>
                </a:solidFill>
                <a:latin typeface="Merriweather" pitchFamily="34" charset="0"/>
                <a:ea typeface="Merriweather" pitchFamily="34" charset="-122"/>
                <a:cs typeface="Merriweather" pitchFamily="34" charset="-120"/>
              </a:rPr>
              <a:t>Engagement Challenge</a:t>
            </a:r>
            <a:endParaRPr lang="en-US" sz="2400" dirty="0"/>
          </a:p>
        </p:txBody>
      </p:sp>
      <p:sp>
        <p:nvSpPr>
          <p:cNvPr id="4" name="Text 2"/>
          <p:cNvSpPr/>
          <p:nvPr/>
        </p:nvSpPr>
        <p:spPr>
          <a:xfrm>
            <a:off x="508198" y="3624580"/>
            <a:ext cx="3898940" cy="1579245"/>
          </a:xfrm>
          <a:prstGeom prst="rect">
            <a:avLst/>
          </a:prstGeom>
          <a:noFill/>
          <a:ln/>
        </p:spPr>
        <p:txBody>
          <a:bodyPr wrap="square" lIns="0" tIns="0" rIns="0" bIns="0" rtlCol="0" anchor="t"/>
          <a:lstStyle/>
          <a:p>
            <a:pPr marL="0" indent="0">
              <a:lnSpc>
                <a:spcPts val="3100"/>
              </a:lnSpc>
              <a:buNone/>
            </a:pPr>
            <a:r>
              <a:rPr lang="en-US" sz="1900" dirty="0">
                <a:solidFill>
                  <a:srgbClr val="E2E6E9"/>
                </a:solidFill>
                <a:latin typeface="Merriweather" pitchFamily="34" charset="0"/>
                <a:ea typeface="Merriweather" pitchFamily="34" charset="-122"/>
                <a:cs typeface="Merriweather" pitchFamily="34" charset="-120"/>
              </a:rPr>
              <a:t>PACE data is complex and requires specialized software and expertise to access and interpret.</a:t>
            </a:r>
            <a:endParaRPr lang="en-US" sz="1900" dirty="0"/>
          </a:p>
        </p:txBody>
      </p:sp>
      <p:sp>
        <p:nvSpPr>
          <p:cNvPr id="6" name="Text 4"/>
          <p:cNvSpPr/>
          <p:nvPr/>
        </p:nvSpPr>
        <p:spPr>
          <a:xfrm>
            <a:off x="4407138" y="3613744"/>
            <a:ext cx="3898940" cy="1579245"/>
          </a:xfrm>
          <a:prstGeom prst="rect">
            <a:avLst/>
          </a:prstGeom>
          <a:noFill/>
          <a:ln/>
        </p:spPr>
        <p:txBody>
          <a:bodyPr wrap="square" lIns="0" tIns="0" rIns="0" bIns="0" rtlCol="0" anchor="t"/>
          <a:lstStyle/>
          <a:p>
            <a:pPr marL="0" indent="0">
              <a:lnSpc>
                <a:spcPts val="3100"/>
              </a:lnSpc>
              <a:buNone/>
            </a:pPr>
            <a:r>
              <a:rPr lang="en-US" sz="1900" dirty="0">
                <a:solidFill>
                  <a:srgbClr val="E2E6E9"/>
                </a:solidFill>
                <a:latin typeface="Merriweather" pitchFamily="34" charset="0"/>
                <a:ea typeface="Merriweather" pitchFamily="34" charset="-122"/>
                <a:cs typeface="Merriweather" pitchFamily="34" charset="-120"/>
              </a:rPr>
              <a:t>Existing educational resources on oceanography often lack engaging and accessible content related to PACE data.</a:t>
            </a:r>
            <a:endParaRPr lang="en-US" sz="1900" dirty="0"/>
          </a:p>
        </p:txBody>
      </p:sp>
      <p:sp>
        <p:nvSpPr>
          <p:cNvPr id="8" name="Text 6"/>
          <p:cNvSpPr/>
          <p:nvPr/>
        </p:nvSpPr>
        <p:spPr>
          <a:xfrm>
            <a:off x="8446018" y="3595964"/>
            <a:ext cx="3898940" cy="1579245"/>
          </a:xfrm>
          <a:prstGeom prst="rect">
            <a:avLst/>
          </a:prstGeom>
          <a:noFill/>
          <a:ln/>
        </p:spPr>
        <p:txBody>
          <a:bodyPr wrap="square" lIns="0" tIns="0" rIns="0" bIns="0" rtlCol="0" anchor="t"/>
          <a:lstStyle/>
          <a:p>
            <a:pPr marL="0" indent="0">
              <a:lnSpc>
                <a:spcPts val="3100"/>
              </a:lnSpc>
              <a:buNone/>
            </a:pPr>
            <a:r>
              <a:rPr lang="en-US" sz="1900" dirty="0">
                <a:solidFill>
                  <a:srgbClr val="E2E6E9"/>
                </a:solidFill>
                <a:latin typeface="Merriweather" pitchFamily="34" charset="0"/>
                <a:ea typeface="Merriweather" pitchFamily="34" charset="-122"/>
                <a:cs typeface="Merriweather" pitchFamily="34" charset="-120"/>
              </a:rPr>
              <a:t>Making PACE data relevant and engaging for students, particularly younger learners, can be challenging.</a:t>
            </a:r>
            <a:endParaRPr lang="en-US" sz="1900" dirty="0"/>
          </a:p>
        </p:txBody>
      </p:sp>
    </p:spTree>
    <p:extLst>
      <p:ext uri="{BB962C8B-B14F-4D97-AF65-F5344CB8AC3E}">
        <p14:creationId xmlns:p14="http://schemas.microsoft.com/office/powerpoint/2010/main" val="9155402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8351520" y="0"/>
            <a:ext cx="3840480" cy="6837680"/>
          </a:xfrm>
          <a:prstGeom prst="rect">
            <a:avLst/>
          </a:prstGeom>
        </p:spPr>
      </p:pic>
      <p:pic>
        <p:nvPicPr>
          <p:cNvPr id="4" name="Image 1" descr="preencoded.png"/>
          <p:cNvPicPr>
            <a:picLocks noChangeAspect="1"/>
          </p:cNvPicPr>
          <p:nvPr/>
        </p:nvPicPr>
        <p:blipFill>
          <a:blip r:embed="rId3"/>
          <a:stretch>
            <a:fillRect/>
          </a:stretch>
        </p:blipFill>
        <p:spPr>
          <a:xfrm>
            <a:off x="280100" y="2343666"/>
            <a:ext cx="521137" cy="521137"/>
          </a:xfrm>
          <a:prstGeom prst="rect">
            <a:avLst/>
          </a:prstGeom>
        </p:spPr>
      </p:pic>
      <p:sp>
        <p:nvSpPr>
          <p:cNvPr id="5" name="Text 1"/>
          <p:cNvSpPr/>
          <p:nvPr/>
        </p:nvSpPr>
        <p:spPr>
          <a:xfrm>
            <a:off x="1020606" y="2407516"/>
            <a:ext cx="2606159" cy="325755"/>
          </a:xfrm>
          <a:prstGeom prst="rect">
            <a:avLst/>
          </a:prstGeom>
          <a:noFill/>
          <a:ln/>
        </p:spPr>
        <p:txBody>
          <a:bodyPr wrap="none" lIns="0" tIns="0" rIns="0" bIns="0" rtlCol="0" anchor="t"/>
          <a:lstStyle/>
          <a:p>
            <a:pPr marL="0" indent="0" algn="l">
              <a:lnSpc>
                <a:spcPts val="2550"/>
              </a:lnSpc>
              <a:buNone/>
            </a:pPr>
            <a:r>
              <a:rPr lang="en-US" sz="2050" dirty="0">
                <a:solidFill>
                  <a:srgbClr val="E2E6E9"/>
                </a:solidFill>
                <a:latin typeface="Merriweather" pitchFamily="34" charset="0"/>
                <a:ea typeface="Merriweather" pitchFamily="34" charset="-122"/>
                <a:cs typeface="Merriweather" pitchFamily="34" charset="-120"/>
              </a:rPr>
              <a:t>Interactive Maps</a:t>
            </a:r>
            <a:endParaRPr lang="en-US" sz="2050" dirty="0"/>
          </a:p>
        </p:txBody>
      </p:sp>
      <p:sp>
        <p:nvSpPr>
          <p:cNvPr id="6" name="Text 2"/>
          <p:cNvSpPr/>
          <p:nvPr/>
        </p:nvSpPr>
        <p:spPr>
          <a:xfrm>
            <a:off x="801237" y="3085319"/>
            <a:ext cx="3685937" cy="666988"/>
          </a:xfrm>
          <a:prstGeom prst="rect">
            <a:avLst/>
          </a:prstGeom>
          <a:noFill/>
          <a:ln/>
        </p:spPr>
        <p:txBody>
          <a:bodyPr wrap="square" lIns="0" tIns="0" rIns="0" bIns="0" rtlCol="0" anchor="t"/>
          <a:lstStyle/>
          <a:p>
            <a:pPr marL="0" indent="0" algn="l">
              <a:lnSpc>
                <a:spcPts val="2600"/>
              </a:lnSpc>
              <a:buNone/>
            </a:pPr>
            <a:r>
              <a:rPr lang="en-US" sz="1600" dirty="0">
                <a:solidFill>
                  <a:srgbClr val="E2E6E9"/>
                </a:solidFill>
                <a:latin typeface="Merriweather" pitchFamily="34" charset="0"/>
                <a:ea typeface="Merriweather" pitchFamily="34" charset="-122"/>
                <a:cs typeface="Merriweather" pitchFamily="34" charset="-120"/>
              </a:rPr>
              <a:t>Explore global oceanographic data and visualize key features.</a:t>
            </a:r>
            <a:endParaRPr lang="en-US" sz="1600" dirty="0"/>
          </a:p>
        </p:txBody>
      </p:sp>
      <p:pic>
        <p:nvPicPr>
          <p:cNvPr id="7" name="Image 2" descr="preencoded.png"/>
          <p:cNvPicPr>
            <a:picLocks noChangeAspect="1"/>
          </p:cNvPicPr>
          <p:nvPr/>
        </p:nvPicPr>
        <p:blipFill>
          <a:blip r:embed="rId4"/>
          <a:stretch>
            <a:fillRect/>
          </a:stretch>
        </p:blipFill>
        <p:spPr>
          <a:xfrm>
            <a:off x="4487174" y="2230883"/>
            <a:ext cx="521137" cy="521137"/>
          </a:xfrm>
          <a:prstGeom prst="rect">
            <a:avLst/>
          </a:prstGeom>
        </p:spPr>
      </p:pic>
      <p:sp>
        <p:nvSpPr>
          <p:cNvPr id="8" name="Text 3"/>
          <p:cNvSpPr/>
          <p:nvPr/>
        </p:nvSpPr>
        <p:spPr>
          <a:xfrm>
            <a:off x="5279732" y="2343666"/>
            <a:ext cx="2606159" cy="325755"/>
          </a:xfrm>
          <a:prstGeom prst="rect">
            <a:avLst/>
          </a:prstGeom>
          <a:noFill/>
          <a:ln/>
        </p:spPr>
        <p:txBody>
          <a:bodyPr wrap="none" lIns="0" tIns="0" rIns="0" bIns="0" rtlCol="0" anchor="t"/>
          <a:lstStyle/>
          <a:p>
            <a:pPr marL="0" indent="0" algn="l">
              <a:lnSpc>
                <a:spcPts val="2550"/>
              </a:lnSpc>
              <a:buNone/>
            </a:pPr>
            <a:r>
              <a:rPr lang="en-US" sz="2050" dirty="0">
                <a:solidFill>
                  <a:srgbClr val="E2E6E9"/>
                </a:solidFill>
                <a:latin typeface="Merriweather" pitchFamily="34" charset="0"/>
                <a:ea typeface="Merriweather" pitchFamily="34" charset="-122"/>
                <a:cs typeface="Merriweather" pitchFamily="34" charset="-120"/>
              </a:rPr>
              <a:t>Educational Videos</a:t>
            </a:r>
            <a:endParaRPr lang="en-US" sz="2050" dirty="0"/>
          </a:p>
        </p:txBody>
      </p:sp>
      <p:sp>
        <p:nvSpPr>
          <p:cNvPr id="9" name="Text 4"/>
          <p:cNvSpPr/>
          <p:nvPr/>
        </p:nvSpPr>
        <p:spPr>
          <a:xfrm>
            <a:off x="4952803" y="3096767"/>
            <a:ext cx="3685937" cy="666988"/>
          </a:xfrm>
          <a:prstGeom prst="rect">
            <a:avLst/>
          </a:prstGeom>
          <a:noFill/>
          <a:ln/>
        </p:spPr>
        <p:txBody>
          <a:bodyPr wrap="square" lIns="0" tIns="0" rIns="0" bIns="0" rtlCol="0" anchor="t"/>
          <a:lstStyle/>
          <a:p>
            <a:pPr marL="0" indent="0" algn="l">
              <a:lnSpc>
                <a:spcPts val="2600"/>
              </a:lnSpc>
              <a:buNone/>
            </a:pPr>
            <a:r>
              <a:rPr lang="en-US" sz="1600" dirty="0">
                <a:solidFill>
                  <a:srgbClr val="E2E6E9"/>
                </a:solidFill>
                <a:latin typeface="Merriweather" pitchFamily="34" charset="0"/>
                <a:ea typeface="Merriweather" pitchFamily="34" charset="-122"/>
                <a:cs typeface="Merriweather" pitchFamily="34" charset="-120"/>
              </a:rPr>
              <a:t>Provide engaging explanations of PACE data and its applications.</a:t>
            </a:r>
            <a:endParaRPr lang="en-US" sz="1600" dirty="0"/>
          </a:p>
        </p:txBody>
      </p:sp>
      <p:pic>
        <p:nvPicPr>
          <p:cNvPr id="10" name="Image 3" descr="preencoded.png"/>
          <p:cNvPicPr>
            <a:picLocks noChangeAspect="1"/>
          </p:cNvPicPr>
          <p:nvPr/>
        </p:nvPicPr>
        <p:blipFill>
          <a:blip r:embed="rId5"/>
          <a:stretch>
            <a:fillRect/>
          </a:stretch>
        </p:blipFill>
        <p:spPr>
          <a:xfrm>
            <a:off x="280100" y="4765001"/>
            <a:ext cx="521137" cy="521137"/>
          </a:xfrm>
          <a:prstGeom prst="rect">
            <a:avLst/>
          </a:prstGeom>
        </p:spPr>
      </p:pic>
      <p:sp>
        <p:nvSpPr>
          <p:cNvPr id="11" name="Text 5"/>
          <p:cNvSpPr/>
          <p:nvPr/>
        </p:nvSpPr>
        <p:spPr>
          <a:xfrm>
            <a:off x="1020606" y="4879060"/>
            <a:ext cx="3022997" cy="325755"/>
          </a:xfrm>
          <a:prstGeom prst="rect">
            <a:avLst/>
          </a:prstGeom>
          <a:noFill/>
          <a:ln/>
        </p:spPr>
        <p:txBody>
          <a:bodyPr wrap="none" lIns="0" tIns="0" rIns="0" bIns="0" rtlCol="0" anchor="t"/>
          <a:lstStyle/>
          <a:p>
            <a:pPr marL="0" indent="0" algn="l">
              <a:lnSpc>
                <a:spcPts val="2550"/>
              </a:lnSpc>
              <a:buNone/>
            </a:pPr>
            <a:r>
              <a:rPr lang="en-US" sz="2050" dirty="0">
                <a:solidFill>
                  <a:srgbClr val="E2E6E9"/>
                </a:solidFill>
                <a:latin typeface="Merriweather" pitchFamily="34" charset="0"/>
                <a:ea typeface="Merriweather" pitchFamily="34" charset="-122"/>
                <a:cs typeface="Merriweather" pitchFamily="34" charset="-120"/>
              </a:rPr>
              <a:t>Interactive Simulations</a:t>
            </a:r>
            <a:endParaRPr lang="en-US" sz="2050" dirty="0"/>
          </a:p>
        </p:txBody>
      </p:sp>
      <p:sp>
        <p:nvSpPr>
          <p:cNvPr id="12" name="Text 6"/>
          <p:cNvSpPr/>
          <p:nvPr/>
        </p:nvSpPr>
        <p:spPr>
          <a:xfrm>
            <a:off x="801237" y="5557179"/>
            <a:ext cx="3685937" cy="1000482"/>
          </a:xfrm>
          <a:prstGeom prst="rect">
            <a:avLst/>
          </a:prstGeom>
          <a:noFill/>
          <a:ln/>
        </p:spPr>
        <p:txBody>
          <a:bodyPr wrap="square" lIns="0" tIns="0" rIns="0" bIns="0" rtlCol="0" anchor="t"/>
          <a:lstStyle/>
          <a:p>
            <a:pPr marL="0" indent="0" algn="l">
              <a:lnSpc>
                <a:spcPts val="2600"/>
              </a:lnSpc>
              <a:buNone/>
            </a:pPr>
            <a:r>
              <a:rPr lang="en-US" sz="1600" dirty="0">
                <a:solidFill>
                  <a:srgbClr val="E2E6E9"/>
                </a:solidFill>
                <a:latin typeface="Merriweather" pitchFamily="34" charset="0"/>
                <a:ea typeface="Merriweather" pitchFamily="34" charset="-122"/>
                <a:cs typeface="Merriweather" pitchFamily="34" charset="-120"/>
              </a:rPr>
              <a:t>Allow students to experiment with PACE data and understand its implications.</a:t>
            </a:r>
            <a:endParaRPr lang="en-US" sz="1600" dirty="0"/>
          </a:p>
        </p:txBody>
      </p:sp>
      <p:pic>
        <p:nvPicPr>
          <p:cNvPr id="13" name="Image 4" descr="preencoded.png"/>
          <p:cNvPicPr>
            <a:picLocks noChangeAspect="1"/>
          </p:cNvPicPr>
          <p:nvPr/>
        </p:nvPicPr>
        <p:blipFill>
          <a:blip r:embed="rId6"/>
          <a:stretch>
            <a:fillRect/>
          </a:stretch>
        </p:blipFill>
        <p:spPr>
          <a:xfrm>
            <a:off x="4509232" y="4724635"/>
            <a:ext cx="521137" cy="521137"/>
          </a:xfrm>
          <a:prstGeom prst="rect">
            <a:avLst/>
          </a:prstGeom>
        </p:spPr>
      </p:pic>
      <p:sp>
        <p:nvSpPr>
          <p:cNvPr id="14" name="Text 7"/>
          <p:cNvSpPr/>
          <p:nvPr/>
        </p:nvSpPr>
        <p:spPr>
          <a:xfrm>
            <a:off x="5301790" y="4822325"/>
            <a:ext cx="2606159" cy="325755"/>
          </a:xfrm>
          <a:prstGeom prst="rect">
            <a:avLst/>
          </a:prstGeom>
          <a:noFill/>
          <a:ln/>
        </p:spPr>
        <p:txBody>
          <a:bodyPr wrap="none" lIns="0" tIns="0" rIns="0" bIns="0" rtlCol="0" anchor="t"/>
          <a:lstStyle/>
          <a:p>
            <a:pPr marL="0" indent="0" algn="l">
              <a:lnSpc>
                <a:spcPts val="2550"/>
              </a:lnSpc>
              <a:buNone/>
            </a:pPr>
            <a:r>
              <a:rPr lang="en-US" sz="2050" dirty="0">
                <a:solidFill>
                  <a:srgbClr val="E2E6E9"/>
                </a:solidFill>
                <a:latin typeface="Merriweather" pitchFamily="34" charset="0"/>
                <a:ea typeface="Merriweather" pitchFamily="34" charset="-122"/>
                <a:cs typeface="Merriweather" pitchFamily="34" charset="-120"/>
              </a:rPr>
              <a:t>Lesson Plans</a:t>
            </a:r>
            <a:endParaRPr lang="en-US" sz="2050" dirty="0"/>
          </a:p>
        </p:txBody>
      </p:sp>
      <p:sp>
        <p:nvSpPr>
          <p:cNvPr id="15" name="Text 8"/>
          <p:cNvSpPr/>
          <p:nvPr/>
        </p:nvSpPr>
        <p:spPr>
          <a:xfrm>
            <a:off x="5008311" y="5390432"/>
            <a:ext cx="3200969" cy="1000482"/>
          </a:xfrm>
          <a:prstGeom prst="rect">
            <a:avLst/>
          </a:prstGeom>
          <a:noFill/>
          <a:ln/>
        </p:spPr>
        <p:txBody>
          <a:bodyPr wrap="square" lIns="0" tIns="0" rIns="0" bIns="0" rtlCol="0" anchor="t"/>
          <a:lstStyle/>
          <a:p>
            <a:pPr marL="0" indent="0" algn="l">
              <a:lnSpc>
                <a:spcPts val="2600"/>
              </a:lnSpc>
              <a:buNone/>
            </a:pPr>
            <a:r>
              <a:rPr lang="en-US" sz="1600" dirty="0">
                <a:solidFill>
                  <a:srgbClr val="E2E6E9"/>
                </a:solidFill>
                <a:latin typeface="Merriweather" pitchFamily="34" charset="0"/>
                <a:ea typeface="Merriweather" pitchFamily="34" charset="-122"/>
                <a:cs typeface="Merriweather" pitchFamily="34" charset="-120"/>
              </a:rPr>
              <a:t>Curated lesson plans for educators to integrate PACE data into their curriculum.</a:t>
            </a:r>
            <a:endParaRPr lang="en-US" sz="1600" dirty="0"/>
          </a:p>
        </p:txBody>
      </p:sp>
      <p:sp>
        <p:nvSpPr>
          <p:cNvPr id="3" name="Text 0"/>
          <p:cNvSpPr/>
          <p:nvPr/>
        </p:nvSpPr>
        <p:spPr>
          <a:xfrm>
            <a:off x="374570" y="138470"/>
            <a:ext cx="7684532" cy="1954530"/>
          </a:xfrm>
          <a:prstGeom prst="rect">
            <a:avLst/>
          </a:prstGeom>
          <a:noFill/>
          <a:ln/>
        </p:spPr>
        <p:txBody>
          <a:bodyPr wrap="square" lIns="0" tIns="0" rIns="0" bIns="0" rtlCol="0" anchor="t"/>
          <a:lstStyle/>
          <a:p>
            <a:pPr marL="0" indent="0">
              <a:lnSpc>
                <a:spcPts val="5100"/>
              </a:lnSpc>
              <a:buNone/>
            </a:pPr>
            <a:r>
              <a:rPr lang="en-US" sz="4100" dirty="0">
                <a:solidFill>
                  <a:srgbClr val="F5F0F0"/>
                </a:solidFill>
                <a:latin typeface="Merriweather" pitchFamily="34" charset="0"/>
                <a:ea typeface="Merriweather" pitchFamily="34" charset="-122"/>
                <a:cs typeface="Merriweather" pitchFamily="34" charset="-120"/>
              </a:rPr>
              <a:t>Proposed solution: Develop educational resources for PACE data</a:t>
            </a:r>
            <a:endParaRPr lang="en-US" sz="4100" dirty="0"/>
          </a:p>
        </p:txBody>
      </p:sp>
    </p:spTree>
    <p:extLst>
      <p:ext uri="{BB962C8B-B14F-4D97-AF65-F5344CB8AC3E}">
        <p14:creationId xmlns:p14="http://schemas.microsoft.com/office/powerpoint/2010/main" val="8051833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3992880" cy="6858000"/>
          </a:xfrm>
          <a:prstGeom prst="rect">
            <a:avLst/>
          </a:prstGeom>
        </p:spPr>
      </p:pic>
      <p:sp>
        <p:nvSpPr>
          <p:cNvPr id="3" name="Text 0"/>
          <p:cNvSpPr/>
          <p:nvPr/>
        </p:nvSpPr>
        <p:spPr>
          <a:xfrm>
            <a:off x="4386145" y="177800"/>
            <a:ext cx="7610713" cy="1369219"/>
          </a:xfrm>
          <a:prstGeom prst="rect">
            <a:avLst/>
          </a:prstGeom>
          <a:noFill/>
          <a:ln/>
        </p:spPr>
        <p:txBody>
          <a:bodyPr wrap="square" lIns="0" tIns="0" rIns="0" bIns="0" rtlCol="0" anchor="t"/>
          <a:lstStyle/>
          <a:p>
            <a:pPr marL="0" indent="0">
              <a:lnSpc>
                <a:spcPts val="5350"/>
              </a:lnSpc>
              <a:buNone/>
            </a:pPr>
            <a:r>
              <a:rPr lang="en-US" sz="4300" dirty="0">
                <a:solidFill>
                  <a:srgbClr val="F5F0F0"/>
                </a:solidFill>
                <a:latin typeface="Merriweather" pitchFamily="34" charset="0"/>
                <a:ea typeface="Merriweather" pitchFamily="34" charset="-122"/>
                <a:cs typeface="Merriweather" pitchFamily="34" charset="-120"/>
              </a:rPr>
              <a:t>Target audience: K-12 students and educators</a:t>
            </a:r>
            <a:endParaRPr lang="en-US" sz="4300" dirty="0"/>
          </a:p>
        </p:txBody>
      </p:sp>
      <p:sp>
        <p:nvSpPr>
          <p:cNvPr id="4" name="Shape 1"/>
          <p:cNvSpPr/>
          <p:nvPr/>
        </p:nvSpPr>
        <p:spPr>
          <a:xfrm>
            <a:off x="4401385" y="1750973"/>
            <a:ext cx="7610713" cy="4982528"/>
          </a:xfrm>
          <a:prstGeom prst="roundRect">
            <a:avLst>
              <a:gd name="adj" fmla="val 1847"/>
            </a:avLst>
          </a:prstGeom>
          <a:noFill/>
          <a:ln w="7620">
            <a:solidFill>
              <a:srgbClr val="FFFFFF">
                <a:alpha val="24000"/>
              </a:srgbClr>
            </a:solidFill>
            <a:prstDash val="solid"/>
          </a:ln>
        </p:spPr>
      </p:sp>
      <p:sp>
        <p:nvSpPr>
          <p:cNvPr id="6" name="Text 3"/>
          <p:cNvSpPr/>
          <p:nvPr/>
        </p:nvSpPr>
        <p:spPr>
          <a:xfrm>
            <a:off x="4627961" y="1897539"/>
            <a:ext cx="3356015" cy="350520"/>
          </a:xfrm>
          <a:prstGeom prst="rect">
            <a:avLst/>
          </a:prstGeom>
          <a:noFill/>
          <a:ln/>
        </p:spPr>
        <p:txBody>
          <a:bodyPr wrap="none" lIns="0" tIns="0" rIns="0" bIns="0" rtlCol="0" anchor="t"/>
          <a:lstStyle/>
          <a:p>
            <a:pPr marL="0" indent="0">
              <a:lnSpc>
                <a:spcPts val="2750"/>
              </a:lnSpc>
              <a:buNone/>
            </a:pPr>
            <a:r>
              <a:rPr lang="en-US" sz="1700" dirty="0">
                <a:solidFill>
                  <a:srgbClr val="E2E6E9"/>
                </a:solidFill>
                <a:latin typeface="Merriweather" pitchFamily="34" charset="0"/>
                <a:ea typeface="Merriweather" pitchFamily="34" charset="-122"/>
                <a:cs typeface="Merriweather" pitchFamily="34" charset="-120"/>
              </a:rPr>
              <a:t>Grade Level</a:t>
            </a:r>
            <a:endParaRPr lang="en-US" sz="1700" dirty="0"/>
          </a:p>
        </p:txBody>
      </p:sp>
      <p:sp>
        <p:nvSpPr>
          <p:cNvPr id="7" name="Text 4"/>
          <p:cNvSpPr/>
          <p:nvPr/>
        </p:nvSpPr>
        <p:spPr>
          <a:xfrm>
            <a:off x="8429508" y="1897539"/>
            <a:ext cx="3356015" cy="350520"/>
          </a:xfrm>
          <a:prstGeom prst="rect">
            <a:avLst/>
          </a:prstGeom>
          <a:noFill/>
          <a:ln/>
        </p:spPr>
        <p:txBody>
          <a:bodyPr wrap="none" lIns="0" tIns="0" rIns="0" bIns="0" rtlCol="0" anchor="t"/>
          <a:lstStyle/>
          <a:p>
            <a:pPr marL="0" indent="0">
              <a:lnSpc>
                <a:spcPts val="2750"/>
              </a:lnSpc>
              <a:buNone/>
            </a:pPr>
            <a:r>
              <a:rPr lang="en-US" sz="1700" dirty="0">
                <a:solidFill>
                  <a:srgbClr val="E2E6E9"/>
                </a:solidFill>
                <a:latin typeface="Merriweather" pitchFamily="34" charset="0"/>
                <a:ea typeface="Merriweather" pitchFamily="34" charset="-122"/>
                <a:cs typeface="Merriweather" pitchFamily="34" charset="-120"/>
              </a:rPr>
              <a:t>Content Focus</a:t>
            </a:r>
            <a:endParaRPr lang="en-US" sz="1700" dirty="0"/>
          </a:p>
        </p:txBody>
      </p:sp>
      <p:sp>
        <p:nvSpPr>
          <p:cNvPr id="8" name="Shape 5"/>
          <p:cNvSpPr/>
          <p:nvPr/>
        </p:nvSpPr>
        <p:spPr>
          <a:xfrm>
            <a:off x="4409005" y="2387005"/>
            <a:ext cx="7595473" cy="1329452"/>
          </a:xfrm>
          <a:prstGeom prst="rect">
            <a:avLst/>
          </a:prstGeom>
          <a:solidFill>
            <a:srgbClr val="000000">
              <a:alpha val="4000"/>
            </a:srgbClr>
          </a:solidFill>
          <a:ln/>
        </p:spPr>
      </p:sp>
      <p:sp>
        <p:nvSpPr>
          <p:cNvPr id="9" name="Text 6"/>
          <p:cNvSpPr/>
          <p:nvPr/>
        </p:nvSpPr>
        <p:spPr>
          <a:xfrm>
            <a:off x="4627961" y="2525951"/>
            <a:ext cx="3356015" cy="350520"/>
          </a:xfrm>
          <a:prstGeom prst="rect">
            <a:avLst/>
          </a:prstGeom>
          <a:noFill/>
          <a:ln/>
        </p:spPr>
        <p:txBody>
          <a:bodyPr wrap="none" lIns="0" tIns="0" rIns="0" bIns="0" rtlCol="0" anchor="t"/>
          <a:lstStyle/>
          <a:p>
            <a:pPr marL="0" indent="0">
              <a:lnSpc>
                <a:spcPts val="2750"/>
              </a:lnSpc>
              <a:buNone/>
            </a:pPr>
            <a:r>
              <a:rPr lang="en-US" sz="1700" dirty="0">
                <a:solidFill>
                  <a:srgbClr val="E2E6E9"/>
                </a:solidFill>
                <a:latin typeface="Merriweather" pitchFamily="34" charset="0"/>
                <a:ea typeface="Merriweather" pitchFamily="34" charset="-122"/>
                <a:cs typeface="Merriweather" pitchFamily="34" charset="-120"/>
              </a:rPr>
              <a:t>K-5</a:t>
            </a:r>
            <a:endParaRPr lang="en-US" sz="1700" dirty="0"/>
          </a:p>
        </p:txBody>
      </p:sp>
      <p:sp>
        <p:nvSpPr>
          <p:cNvPr id="10" name="Text 7"/>
          <p:cNvSpPr/>
          <p:nvPr/>
        </p:nvSpPr>
        <p:spPr>
          <a:xfrm>
            <a:off x="8429508" y="2525951"/>
            <a:ext cx="3356015" cy="1051560"/>
          </a:xfrm>
          <a:prstGeom prst="rect">
            <a:avLst/>
          </a:prstGeom>
          <a:noFill/>
          <a:ln/>
        </p:spPr>
        <p:txBody>
          <a:bodyPr wrap="square" lIns="0" tIns="0" rIns="0" bIns="0" rtlCol="0" anchor="t"/>
          <a:lstStyle/>
          <a:p>
            <a:pPr marL="0" indent="0">
              <a:lnSpc>
                <a:spcPts val="2750"/>
              </a:lnSpc>
              <a:buNone/>
            </a:pPr>
            <a:r>
              <a:rPr lang="en-US" sz="1700" dirty="0">
                <a:solidFill>
                  <a:srgbClr val="E2E6E9"/>
                </a:solidFill>
                <a:latin typeface="Merriweather" pitchFamily="34" charset="0"/>
                <a:ea typeface="Merriweather" pitchFamily="34" charset="-122"/>
                <a:cs typeface="Merriweather" pitchFamily="34" charset="-120"/>
              </a:rPr>
              <a:t>Basic oceanography, marine life, and the importance of the ocean.</a:t>
            </a:r>
            <a:endParaRPr lang="en-US" sz="1700" dirty="0"/>
          </a:p>
        </p:txBody>
      </p:sp>
      <p:sp>
        <p:nvSpPr>
          <p:cNvPr id="11" name="Shape 8"/>
          <p:cNvSpPr/>
          <p:nvPr/>
        </p:nvSpPr>
        <p:spPr>
          <a:xfrm>
            <a:off x="4409005" y="3716457"/>
            <a:ext cx="7595473" cy="1329452"/>
          </a:xfrm>
          <a:prstGeom prst="rect">
            <a:avLst/>
          </a:prstGeom>
          <a:solidFill>
            <a:srgbClr val="FFFFFF">
              <a:alpha val="4000"/>
            </a:srgbClr>
          </a:solidFill>
          <a:ln/>
        </p:spPr>
      </p:sp>
      <p:sp>
        <p:nvSpPr>
          <p:cNvPr id="12" name="Text 9"/>
          <p:cNvSpPr/>
          <p:nvPr/>
        </p:nvSpPr>
        <p:spPr>
          <a:xfrm>
            <a:off x="4627961" y="3855402"/>
            <a:ext cx="3356015" cy="350520"/>
          </a:xfrm>
          <a:prstGeom prst="rect">
            <a:avLst/>
          </a:prstGeom>
          <a:noFill/>
          <a:ln/>
        </p:spPr>
        <p:txBody>
          <a:bodyPr wrap="none" lIns="0" tIns="0" rIns="0" bIns="0" rtlCol="0" anchor="t"/>
          <a:lstStyle/>
          <a:p>
            <a:pPr marL="0" indent="0">
              <a:lnSpc>
                <a:spcPts val="2750"/>
              </a:lnSpc>
              <a:buNone/>
            </a:pPr>
            <a:r>
              <a:rPr lang="en-US" sz="1700" dirty="0">
                <a:solidFill>
                  <a:srgbClr val="E2E6E9"/>
                </a:solidFill>
                <a:latin typeface="Merriweather" pitchFamily="34" charset="0"/>
                <a:ea typeface="Merriweather" pitchFamily="34" charset="-122"/>
                <a:cs typeface="Merriweather" pitchFamily="34" charset="-120"/>
              </a:rPr>
              <a:t>6-8</a:t>
            </a:r>
            <a:endParaRPr lang="en-US" sz="1700" dirty="0"/>
          </a:p>
        </p:txBody>
      </p:sp>
      <p:sp>
        <p:nvSpPr>
          <p:cNvPr id="13" name="Text 10"/>
          <p:cNvSpPr/>
          <p:nvPr/>
        </p:nvSpPr>
        <p:spPr>
          <a:xfrm>
            <a:off x="8429508" y="3855402"/>
            <a:ext cx="3356015" cy="1051560"/>
          </a:xfrm>
          <a:prstGeom prst="rect">
            <a:avLst/>
          </a:prstGeom>
          <a:noFill/>
          <a:ln/>
        </p:spPr>
        <p:txBody>
          <a:bodyPr wrap="square" lIns="0" tIns="0" rIns="0" bIns="0" rtlCol="0" anchor="t"/>
          <a:lstStyle/>
          <a:p>
            <a:pPr marL="0" indent="0">
              <a:lnSpc>
                <a:spcPts val="2750"/>
              </a:lnSpc>
              <a:buNone/>
            </a:pPr>
            <a:r>
              <a:rPr lang="en-US" sz="1700" dirty="0">
                <a:solidFill>
                  <a:srgbClr val="E2E6E9"/>
                </a:solidFill>
                <a:latin typeface="Merriweather" pitchFamily="34" charset="0"/>
                <a:ea typeface="Merriweather" pitchFamily="34" charset="-122"/>
                <a:cs typeface="Merriweather" pitchFamily="34" charset="-120"/>
              </a:rPr>
              <a:t>Ocean currents, climate change, and the impact of human activities on the ocean.</a:t>
            </a:r>
            <a:endParaRPr lang="en-US" sz="1700" dirty="0"/>
          </a:p>
        </p:txBody>
      </p:sp>
      <p:sp>
        <p:nvSpPr>
          <p:cNvPr id="14" name="Shape 11"/>
          <p:cNvSpPr/>
          <p:nvPr/>
        </p:nvSpPr>
        <p:spPr>
          <a:xfrm>
            <a:off x="4409005" y="5045908"/>
            <a:ext cx="7595473" cy="1679972"/>
          </a:xfrm>
          <a:prstGeom prst="rect">
            <a:avLst/>
          </a:prstGeom>
          <a:solidFill>
            <a:srgbClr val="000000">
              <a:alpha val="4000"/>
            </a:srgbClr>
          </a:solidFill>
          <a:ln/>
        </p:spPr>
      </p:sp>
      <p:sp>
        <p:nvSpPr>
          <p:cNvPr id="15" name="Text 12"/>
          <p:cNvSpPr/>
          <p:nvPr/>
        </p:nvSpPr>
        <p:spPr>
          <a:xfrm>
            <a:off x="4627961" y="5184854"/>
            <a:ext cx="3356015" cy="350520"/>
          </a:xfrm>
          <a:prstGeom prst="rect">
            <a:avLst/>
          </a:prstGeom>
          <a:noFill/>
          <a:ln/>
        </p:spPr>
        <p:txBody>
          <a:bodyPr wrap="none" lIns="0" tIns="0" rIns="0" bIns="0" rtlCol="0" anchor="t"/>
          <a:lstStyle/>
          <a:p>
            <a:pPr marL="0" indent="0">
              <a:lnSpc>
                <a:spcPts val="2750"/>
              </a:lnSpc>
              <a:buNone/>
            </a:pPr>
            <a:r>
              <a:rPr lang="en-US" sz="1700" dirty="0">
                <a:solidFill>
                  <a:srgbClr val="E2E6E9"/>
                </a:solidFill>
                <a:latin typeface="Merriweather" pitchFamily="34" charset="0"/>
                <a:ea typeface="Merriweather" pitchFamily="34" charset="-122"/>
                <a:cs typeface="Merriweather" pitchFamily="34" charset="-120"/>
              </a:rPr>
              <a:t>9-12</a:t>
            </a:r>
            <a:endParaRPr lang="en-US" sz="1700" dirty="0"/>
          </a:p>
        </p:txBody>
      </p:sp>
      <p:sp>
        <p:nvSpPr>
          <p:cNvPr id="16" name="Text 13"/>
          <p:cNvSpPr/>
          <p:nvPr/>
        </p:nvSpPr>
        <p:spPr>
          <a:xfrm>
            <a:off x="8429508" y="5184854"/>
            <a:ext cx="3356015" cy="1402080"/>
          </a:xfrm>
          <a:prstGeom prst="rect">
            <a:avLst/>
          </a:prstGeom>
          <a:noFill/>
          <a:ln/>
        </p:spPr>
        <p:txBody>
          <a:bodyPr wrap="square" lIns="0" tIns="0" rIns="0" bIns="0" rtlCol="0" anchor="t"/>
          <a:lstStyle/>
          <a:p>
            <a:pPr marL="0" indent="0">
              <a:lnSpc>
                <a:spcPts val="2750"/>
              </a:lnSpc>
              <a:buNone/>
            </a:pPr>
            <a:r>
              <a:rPr lang="en-US" sz="1700" dirty="0">
                <a:solidFill>
                  <a:srgbClr val="E2E6E9"/>
                </a:solidFill>
                <a:latin typeface="Merriweather" pitchFamily="34" charset="0"/>
                <a:ea typeface="Merriweather" pitchFamily="34" charset="-122"/>
                <a:cs typeface="Merriweather" pitchFamily="34" charset="-120"/>
              </a:rPr>
              <a:t>Advanced oceanography, scientific research, and the use of technology to study the ocean.</a:t>
            </a:r>
            <a:endParaRPr lang="en-US" sz="1700" dirty="0"/>
          </a:p>
        </p:txBody>
      </p:sp>
      <p:sp>
        <p:nvSpPr>
          <p:cNvPr id="17" name="Shape 2"/>
          <p:cNvSpPr/>
          <p:nvPr/>
        </p:nvSpPr>
        <p:spPr>
          <a:xfrm>
            <a:off x="4401385" y="1758593"/>
            <a:ext cx="7595473" cy="628412"/>
          </a:xfrm>
          <a:prstGeom prst="rect">
            <a:avLst/>
          </a:prstGeom>
          <a:solidFill>
            <a:srgbClr val="FFFFFF">
              <a:alpha val="4000"/>
            </a:srgbClr>
          </a:solidFill>
          <a:ln/>
        </p:spPr>
      </p:sp>
    </p:spTree>
    <p:extLst>
      <p:ext uri="{BB962C8B-B14F-4D97-AF65-F5344CB8AC3E}">
        <p14:creationId xmlns:p14="http://schemas.microsoft.com/office/powerpoint/2010/main" val="9633415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729654" y="188000"/>
            <a:ext cx="7644051" cy="1339453"/>
          </a:xfrm>
          <a:prstGeom prst="rect">
            <a:avLst/>
          </a:prstGeom>
          <a:noFill/>
          <a:ln/>
        </p:spPr>
        <p:txBody>
          <a:bodyPr wrap="square" lIns="0" tIns="0" rIns="0" bIns="0" rtlCol="0" anchor="t"/>
          <a:lstStyle/>
          <a:p>
            <a:pPr marL="0" indent="0">
              <a:lnSpc>
                <a:spcPts val="5250"/>
              </a:lnSpc>
              <a:buNone/>
            </a:pPr>
            <a:r>
              <a:rPr lang="en-US" sz="4200" dirty="0">
                <a:solidFill>
                  <a:srgbClr val="F5F0F0"/>
                </a:solidFill>
                <a:latin typeface="Merriweather" pitchFamily="34" charset="0"/>
                <a:ea typeface="Merriweather" pitchFamily="34" charset="-122"/>
                <a:cs typeface="Merriweather" pitchFamily="34" charset="-120"/>
              </a:rPr>
              <a:t>Key features of the educational resources</a:t>
            </a:r>
            <a:endParaRPr lang="en-US" sz="4200" dirty="0"/>
          </a:p>
        </p:txBody>
      </p:sp>
      <p:sp>
        <p:nvSpPr>
          <p:cNvPr id="11" name="Text 8"/>
          <p:cNvSpPr/>
          <p:nvPr/>
        </p:nvSpPr>
        <p:spPr>
          <a:xfrm>
            <a:off x="7905274" y="2626877"/>
            <a:ext cx="3018711" cy="1371600"/>
          </a:xfrm>
          <a:prstGeom prst="rect">
            <a:avLst/>
          </a:prstGeom>
          <a:noFill/>
          <a:ln/>
        </p:spPr>
        <p:txBody>
          <a:bodyPr wrap="square" lIns="0" tIns="0" rIns="0" bIns="0" rtlCol="0" anchor="t"/>
          <a:lstStyle/>
          <a:p>
            <a:pPr marL="0" indent="0">
              <a:lnSpc>
                <a:spcPts val="2650"/>
              </a:lnSpc>
              <a:buNone/>
            </a:pPr>
            <a:r>
              <a:rPr lang="en-US" sz="1650" dirty="0">
                <a:solidFill>
                  <a:srgbClr val="E2E6E9"/>
                </a:solidFill>
                <a:latin typeface="Merriweather" pitchFamily="34" charset="0"/>
                <a:ea typeface="Merriweather" pitchFamily="34" charset="-122"/>
                <a:cs typeface="Merriweather" pitchFamily="34" charset="-120"/>
              </a:rPr>
              <a:t>Content should be tailored to the specific age and learning levels of the target audience.</a:t>
            </a:r>
            <a:endParaRPr lang="en-US" sz="1650" dirty="0"/>
          </a:p>
        </p:txBody>
      </p:sp>
      <p:sp>
        <p:nvSpPr>
          <p:cNvPr id="19" name="Text 16"/>
          <p:cNvSpPr/>
          <p:nvPr/>
        </p:nvSpPr>
        <p:spPr>
          <a:xfrm>
            <a:off x="7905274" y="5180847"/>
            <a:ext cx="3018711" cy="1371600"/>
          </a:xfrm>
          <a:prstGeom prst="rect">
            <a:avLst/>
          </a:prstGeom>
          <a:noFill/>
          <a:ln/>
        </p:spPr>
        <p:txBody>
          <a:bodyPr wrap="square" lIns="0" tIns="0" rIns="0" bIns="0" rtlCol="0" anchor="t"/>
          <a:lstStyle/>
          <a:p>
            <a:pPr marL="0" indent="0">
              <a:lnSpc>
                <a:spcPts val="2650"/>
              </a:lnSpc>
              <a:buNone/>
            </a:pPr>
            <a:r>
              <a:rPr lang="en-US" sz="1650" dirty="0">
                <a:solidFill>
                  <a:srgbClr val="E2E6E9"/>
                </a:solidFill>
                <a:latin typeface="Merriweather" pitchFamily="34" charset="0"/>
                <a:ea typeface="Merriweather" pitchFamily="34" charset="-122"/>
                <a:cs typeface="Merriweather" pitchFamily="34" charset="-120"/>
              </a:rPr>
              <a:t>The resources should be freely available to all educators and students, without any cost barriers.</a:t>
            </a:r>
            <a:endParaRPr lang="en-US" sz="1650" dirty="0"/>
          </a:p>
        </p:txBody>
      </p:sp>
      <p:sp>
        <p:nvSpPr>
          <p:cNvPr id="21" name="Shape 1"/>
          <p:cNvSpPr/>
          <p:nvPr/>
        </p:nvSpPr>
        <p:spPr>
          <a:xfrm>
            <a:off x="1002487" y="1958638"/>
            <a:ext cx="482084" cy="482084"/>
          </a:xfrm>
          <a:prstGeom prst="roundRect">
            <a:avLst>
              <a:gd name="adj" fmla="val 18671"/>
            </a:avLst>
          </a:prstGeom>
          <a:solidFill>
            <a:srgbClr val="003180"/>
          </a:solidFill>
          <a:ln w="7620">
            <a:solidFill>
              <a:srgbClr val="194A99"/>
            </a:solidFill>
            <a:prstDash val="solid"/>
          </a:ln>
        </p:spPr>
        <p:txBody>
          <a:bodyPr/>
          <a:lstStyle/>
          <a:p>
            <a:endParaRPr lang="en-IN" dirty="0"/>
          </a:p>
        </p:txBody>
      </p:sp>
      <p:sp>
        <p:nvSpPr>
          <p:cNvPr id="22" name="Text 2"/>
          <p:cNvSpPr/>
          <p:nvPr/>
        </p:nvSpPr>
        <p:spPr>
          <a:xfrm>
            <a:off x="1167686" y="2084467"/>
            <a:ext cx="141446" cy="321469"/>
          </a:xfrm>
          <a:prstGeom prst="rect">
            <a:avLst/>
          </a:prstGeom>
          <a:noFill/>
          <a:ln/>
        </p:spPr>
        <p:txBody>
          <a:bodyPr wrap="none" lIns="0" tIns="0" rIns="0" bIns="0" rtlCol="0" anchor="t"/>
          <a:lstStyle/>
          <a:p>
            <a:pPr marL="0" indent="0" algn="ctr">
              <a:lnSpc>
                <a:spcPts val="2500"/>
              </a:lnSpc>
              <a:buNone/>
            </a:pPr>
            <a:r>
              <a:rPr lang="en-US" sz="2500" dirty="0">
                <a:solidFill>
                  <a:srgbClr val="E2E6E9"/>
                </a:solidFill>
                <a:latin typeface="Merriweather" pitchFamily="34" charset="0"/>
                <a:ea typeface="Merriweather" pitchFamily="34" charset="-122"/>
                <a:cs typeface="Merriweather" pitchFamily="34" charset="-120"/>
              </a:rPr>
              <a:t>1</a:t>
            </a:r>
            <a:endParaRPr lang="en-US" sz="2500" dirty="0"/>
          </a:p>
        </p:txBody>
      </p:sp>
      <p:sp>
        <p:nvSpPr>
          <p:cNvPr id="23" name="Text 3"/>
          <p:cNvSpPr/>
          <p:nvPr/>
        </p:nvSpPr>
        <p:spPr>
          <a:xfrm>
            <a:off x="1900892" y="1957269"/>
            <a:ext cx="3018711" cy="669608"/>
          </a:xfrm>
          <a:prstGeom prst="rect">
            <a:avLst/>
          </a:prstGeom>
          <a:noFill/>
          <a:ln/>
        </p:spPr>
        <p:txBody>
          <a:bodyPr wrap="square" lIns="0" tIns="0" rIns="0" bIns="0" rtlCol="0" anchor="t"/>
          <a:lstStyle/>
          <a:p>
            <a:pPr marL="0" indent="0">
              <a:lnSpc>
                <a:spcPts val="2600"/>
              </a:lnSpc>
              <a:buNone/>
            </a:pPr>
            <a:r>
              <a:rPr lang="en-US" sz="2100" dirty="0">
                <a:solidFill>
                  <a:srgbClr val="E2E6E9"/>
                </a:solidFill>
                <a:latin typeface="Merriweather" pitchFamily="34" charset="0"/>
                <a:ea typeface="Merriweather" pitchFamily="34" charset="-122"/>
                <a:cs typeface="Merriweather" pitchFamily="34" charset="-120"/>
              </a:rPr>
              <a:t>Interactive and Engaging</a:t>
            </a:r>
            <a:endParaRPr lang="en-US" sz="2100" dirty="0"/>
          </a:p>
        </p:txBody>
      </p:sp>
      <p:sp>
        <p:nvSpPr>
          <p:cNvPr id="24" name="Text 4"/>
          <p:cNvSpPr/>
          <p:nvPr/>
        </p:nvSpPr>
        <p:spPr>
          <a:xfrm>
            <a:off x="2015212" y="2815868"/>
            <a:ext cx="3018711" cy="1371600"/>
          </a:xfrm>
          <a:prstGeom prst="rect">
            <a:avLst/>
          </a:prstGeom>
          <a:noFill/>
          <a:ln/>
        </p:spPr>
        <p:txBody>
          <a:bodyPr wrap="square" lIns="0" tIns="0" rIns="0" bIns="0" rtlCol="0" anchor="t"/>
          <a:lstStyle/>
          <a:p>
            <a:pPr marL="0" indent="0">
              <a:lnSpc>
                <a:spcPts val="2650"/>
              </a:lnSpc>
              <a:buNone/>
            </a:pPr>
            <a:r>
              <a:rPr lang="en-US" sz="1650" dirty="0">
                <a:solidFill>
                  <a:srgbClr val="E2E6E9"/>
                </a:solidFill>
                <a:latin typeface="Merriweather" pitchFamily="34" charset="0"/>
                <a:ea typeface="Merriweather" pitchFamily="34" charset="-122"/>
                <a:cs typeface="Merriweather" pitchFamily="34" charset="-120"/>
              </a:rPr>
              <a:t>The resources should be interactive and engaging, using multimedia elements, games, and simulations.</a:t>
            </a:r>
            <a:endParaRPr lang="en-US" sz="1650" dirty="0"/>
          </a:p>
        </p:txBody>
      </p:sp>
      <p:sp>
        <p:nvSpPr>
          <p:cNvPr id="25" name="Shape 5"/>
          <p:cNvSpPr/>
          <p:nvPr/>
        </p:nvSpPr>
        <p:spPr>
          <a:xfrm>
            <a:off x="6877387" y="1958638"/>
            <a:ext cx="482084" cy="482084"/>
          </a:xfrm>
          <a:prstGeom prst="roundRect">
            <a:avLst>
              <a:gd name="adj" fmla="val 18671"/>
            </a:avLst>
          </a:prstGeom>
          <a:solidFill>
            <a:srgbClr val="003180"/>
          </a:solidFill>
          <a:ln w="7620">
            <a:solidFill>
              <a:srgbClr val="194A99"/>
            </a:solidFill>
            <a:prstDash val="solid"/>
          </a:ln>
        </p:spPr>
      </p:sp>
      <p:sp>
        <p:nvSpPr>
          <p:cNvPr id="26" name="Text 6"/>
          <p:cNvSpPr/>
          <p:nvPr/>
        </p:nvSpPr>
        <p:spPr>
          <a:xfrm>
            <a:off x="7038022" y="2050296"/>
            <a:ext cx="192286" cy="321469"/>
          </a:xfrm>
          <a:prstGeom prst="rect">
            <a:avLst/>
          </a:prstGeom>
          <a:noFill/>
          <a:ln/>
        </p:spPr>
        <p:txBody>
          <a:bodyPr wrap="none" lIns="0" tIns="0" rIns="0" bIns="0" rtlCol="0" anchor="t"/>
          <a:lstStyle/>
          <a:p>
            <a:pPr marL="0" indent="0" algn="ctr">
              <a:lnSpc>
                <a:spcPts val="2500"/>
              </a:lnSpc>
              <a:buNone/>
            </a:pPr>
            <a:r>
              <a:rPr lang="en-US" sz="2500" dirty="0">
                <a:solidFill>
                  <a:srgbClr val="E2E6E9"/>
                </a:solidFill>
                <a:latin typeface="Merriweather" pitchFamily="34" charset="0"/>
                <a:ea typeface="Merriweather" pitchFamily="34" charset="-122"/>
                <a:cs typeface="Merriweather" pitchFamily="34" charset="-120"/>
              </a:rPr>
              <a:t>2</a:t>
            </a:r>
            <a:endParaRPr lang="en-US" sz="2500" dirty="0"/>
          </a:p>
        </p:txBody>
      </p:sp>
      <p:sp>
        <p:nvSpPr>
          <p:cNvPr id="27" name="Text 7"/>
          <p:cNvSpPr/>
          <p:nvPr/>
        </p:nvSpPr>
        <p:spPr>
          <a:xfrm>
            <a:off x="7773194" y="2043629"/>
            <a:ext cx="2678787" cy="334804"/>
          </a:xfrm>
          <a:prstGeom prst="rect">
            <a:avLst/>
          </a:prstGeom>
          <a:noFill/>
          <a:ln/>
        </p:spPr>
        <p:txBody>
          <a:bodyPr wrap="none" lIns="0" tIns="0" rIns="0" bIns="0" rtlCol="0" anchor="t"/>
          <a:lstStyle/>
          <a:p>
            <a:pPr marL="0" indent="0">
              <a:lnSpc>
                <a:spcPts val="2600"/>
              </a:lnSpc>
              <a:buNone/>
            </a:pPr>
            <a:r>
              <a:rPr lang="en-US" sz="2100" dirty="0">
                <a:solidFill>
                  <a:srgbClr val="E2E6E9"/>
                </a:solidFill>
                <a:latin typeface="Merriweather" pitchFamily="34" charset="0"/>
                <a:ea typeface="Merriweather" pitchFamily="34" charset="-122"/>
                <a:cs typeface="Merriweather" pitchFamily="34" charset="-120"/>
              </a:rPr>
              <a:t>Age-Appropriate</a:t>
            </a:r>
            <a:endParaRPr lang="en-US" sz="2100" dirty="0"/>
          </a:p>
        </p:txBody>
      </p:sp>
      <p:sp>
        <p:nvSpPr>
          <p:cNvPr id="28" name="Shape 9"/>
          <p:cNvSpPr/>
          <p:nvPr/>
        </p:nvSpPr>
        <p:spPr>
          <a:xfrm>
            <a:off x="996515" y="4468416"/>
            <a:ext cx="482084" cy="482084"/>
          </a:xfrm>
          <a:prstGeom prst="roundRect">
            <a:avLst>
              <a:gd name="adj" fmla="val 18671"/>
            </a:avLst>
          </a:prstGeom>
          <a:solidFill>
            <a:srgbClr val="003180"/>
          </a:solidFill>
          <a:ln w="7620">
            <a:solidFill>
              <a:srgbClr val="194A99"/>
            </a:solidFill>
            <a:prstDash val="solid"/>
          </a:ln>
        </p:spPr>
      </p:sp>
      <p:sp>
        <p:nvSpPr>
          <p:cNvPr id="29" name="Text 10"/>
          <p:cNvSpPr/>
          <p:nvPr/>
        </p:nvSpPr>
        <p:spPr>
          <a:xfrm>
            <a:off x="1165723" y="4566841"/>
            <a:ext cx="180023" cy="321469"/>
          </a:xfrm>
          <a:prstGeom prst="rect">
            <a:avLst/>
          </a:prstGeom>
          <a:noFill/>
          <a:ln/>
        </p:spPr>
        <p:txBody>
          <a:bodyPr wrap="none" lIns="0" tIns="0" rIns="0" bIns="0" rtlCol="0" anchor="t"/>
          <a:lstStyle/>
          <a:p>
            <a:pPr marL="0" indent="0" algn="ctr">
              <a:lnSpc>
                <a:spcPts val="2500"/>
              </a:lnSpc>
              <a:buNone/>
            </a:pPr>
            <a:r>
              <a:rPr lang="en-US" sz="2500" dirty="0">
                <a:solidFill>
                  <a:srgbClr val="E2E6E9"/>
                </a:solidFill>
                <a:latin typeface="Merriweather" pitchFamily="34" charset="0"/>
                <a:ea typeface="Merriweather" pitchFamily="34" charset="-122"/>
                <a:cs typeface="Merriweather" pitchFamily="34" charset="-120"/>
              </a:rPr>
              <a:t>3</a:t>
            </a:r>
            <a:endParaRPr lang="en-US" sz="2500" dirty="0"/>
          </a:p>
        </p:txBody>
      </p:sp>
      <p:sp>
        <p:nvSpPr>
          <p:cNvPr id="30" name="Text 11"/>
          <p:cNvSpPr/>
          <p:nvPr/>
        </p:nvSpPr>
        <p:spPr>
          <a:xfrm>
            <a:off x="1905358" y="4615696"/>
            <a:ext cx="2942868" cy="334804"/>
          </a:xfrm>
          <a:prstGeom prst="rect">
            <a:avLst/>
          </a:prstGeom>
          <a:noFill/>
          <a:ln/>
        </p:spPr>
        <p:txBody>
          <a:bodyPr wrap="none" lIns="0" tIns="0" rIns="0" bIns="0" rtlCol="0" anchor="t"/>
          <a:lstStyle/>
          <a:p>
            <a:pPr marL="0" indent="0">
              <a:lnSpc>
                <a:spcPts val="2600"/>
              </a:lnSpc>
              <a:buNone/>
            </a:pPr>
            <a:r>
              <a:rPr lang="en-US" sz="2100" dirty="0">
                <a:solidFill>
                  <a:srgbClr val="E2E6E9"/>
                </a:solidFill>
                <a:latin typeface="Merriweather" pitchFamily="34" charset="0"/>
                <a:ea typeface="Merriweather" pitchFamily="34" charset="-122"/>
                <a:cs typeface="Merriweather" pitchFamily="34" charset="-120"/>
              </a:rPr>
              <a:t>Scientifically Accurate</a:t>
            </a:r>
            <a:endParaRPr lang="en-US" sz="2100" dirty="0"/>
          </a:p>
        </p:txBody>
      </p:sp>
      <p:sp>
        <p:nvSpPr>
          <p:cNvPr id="31" name="Text 12"/>
          <p:cNvSpPr/>
          <p:nvPr/>
        </p:nvSpPr>
        <p:spPr>
          <a:xfrm>
            <a:off x="2015212" y="5180847"/>
            <a:ext cx="3018711" cy="1371600"/>
          </a:xfrm>
          <a:prstGeom prst="rect">
            <a:avLst/>
          </a:prstGeom>
          <a:noFill/>
          <a:ln/>
        </p:spPr>
        <p:txBody>
          <a:bodyPr wrap="square" lIns="0" tIns="0" rIns="0" bIns="0" rtlCol="0" anchor="t"/>
          <a:lstStyle/>
          <a:p>
            <a:pPr marL="0" indent="0">
              <a:lnSpc>
                <a:spcPts val="2650"/>
              </a:lnSpc>
              <a:buNone/>
            </a:pPr>
            <a:r>
              <a:rPr lang="en-US" sz="1650" dirty="0">
                <a:solidFill>
                  <a:srgbClr val="E2E6E9"/>
                </a:solidFill>
                <a:latin typeface="Merriweather" pitchFamily="34" charset="0"/>
                <a:ea typeface="Merriweather" pitchFamily="34" charset="-122"/>
                <a:cs typeface="Merriweather" pitchFamily="34" charset="-120"/>
              </a:rPr>
              <a:t>The resources should be based on sound scientific principles and accurate information.</a:t>
            </a:r>
            <a:endParaRPr lang="en-US" sz="1650" dirty="0"/>
          </a:p>
        </p:txBody>
      </p:sp>
      <p:sp>
        <p:nvSpPr>
          <p:cNvPr id="32" name="Shape 13"/>
          <p:cNvSpPr/>
          <p:nvPr/>
        </p:nvSpPr>
        <p:spPr>
          <a:xfrm>
            <a:off x="6959602" y="4468416"/>
            <a:ext cx="482084" cy="482084"/>
          </a:xfrm>
          <a:prstGeom prst="roundRect">
            <a:avLst>
              <a:gd name="adj" fmla="val 18671"/>
            </a:avLst>
          </a:prstGeom>
          <a:solidFill>
            <a:srgbClr val="003180"/>
          </a:solidFill>
          <a:ln w="7620">
            <a:solidFill>
              <a:srgbClr val="194A99"/>
            </a:solidFill>
            <a:prstDash val="solid"/>
          </a:ln>
        </p:spPr>
      </p:sp>
      <p:sp>
        <p:nvSpPr>
          <p:cNvPr id="33" name="Text 14"/>
          <p:cNvSpPr/>
          <p:nvPr/>
        </p:nvSpPr>
        <p:spPr>
          <a:xfrm>
            <a:off x="7097119" y="4537948"/>
            <a:ext cx="207050" cy="321469"/>
          </a:xfrm>
          <a:prstGeom prst="rect">
            <a:avLst/>
          </a:prstGeom>
          <a:noFill/>
          <a:ln/>
        </p:spPr>
        <p:txBody>
          <a:bodyPr wrap="none" lIns="0" tIns="0" rIns="0" bIns="0" rtlCol="0" anchor="t"/>
          <a:lstStyle/>
          <a:p>
            <a:pPr marL="0" indent="0" algn="ctr">
              <a:lnSpc>
                <a:spcPts val="2500"/>
              </a:lnSpc>
              <a:buNone/>
            </a:pPr>
            <a:r>
              <a:rPr lang="en-US" sz="2500" dirty="0">
                <a:solidFill>
                  <a:srgbClr val="E2E6E9"/>
                </a:solidFill>
                <a:latin typeface="Merriweather" pitchFamily="34" charset="0"/>
                <a:ea typeface="Merriweather" pitchFamily="34" charset="-122"/>
                <a:cs typeface="Merriweather" pitchFamily="34" charset="-120"/>
              </a:rPr>
              <a:t>4</a:t>
            </a:r>
            <a:endParaRPr lang="en-US" sz="2500" dirty="0"/>
          </a:p>
        </p:txBody>
      </p:sp>
      <p:sp>
        <p:nvSpPr>
          <p:cNvPr id="34" name="Text 15"/>
          <p:cNvSpPr/>
          <p:nvPr/>
        </p:nvSpPr>
        <p:spPr>
          <a:xfrm>
            <a:off x="7773194" y="4604861"/>
            <a:ext cx="2678787" cy="334804"/>
          </a:xfrm>
          <a:prstGeom prst="rect">
            <a:avLst/>
          </a:prstGeom>
          <a:noFill/>
          <a:ln/>
        </p:spPr>
        <p:txBody>
          <a:bodyPr wrap="none" lIns="0" tIns="0" rIns="0" bIns="0" rtlCol="0" anchor="t"/>
          <a:lstStyle/>
          <a:p>
            <a:pPr marL="0" indent="0">
              <a:lnSpc>
                <a:spcPts val="2600"/>
              </a:lnSpc>
              <a:buNone/>
            </a:pPr>
            <a:r>
              <a:rPr lang="en-US" sz="2100" dirty="0">
                <a:solidFill>
                  <a:srgbClr val="E2E6E9"/>
                </a:solidFill>
                <a:latin typeface="Merriweather" pitchFamily="34" charset="0"/>
                <a:ea typeface="Merriweather" pitchFamily="34" charset="-122"/>
                <a:cs typeface="Merriweather" pitchFamily="34" charset="-120"/>
              </a:rPr>
              <a:t>Accessible and Free</a:t>
            </a:r>
            <a:endParaRPr lang="en-US" sz="2100" dirty="0"/>
          </a:p>
        </p:txBody>
      </p:sp>
    </p:spTree>
    <p:extLst>
      <p:ext uri="{BB962C8B-B14F-4D97-AF65-F5344CB8AC3E}">
        <p14:creationId xmlns:p14="http://schemas.microsoft.com/office/powerpoint/2010/main" val="13788994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42820E8-BF5B-BD1D-FA5B-0F9A3EABCF20}"/>
              </a:ext>
            </a:extLst>
          </p:cNvPr>
          <p:cNvSpPr txBox="1"/>
          <p:nvPr/>
        </p:nvSpPr>
        <p:spPr>
          <a:xfrm>
            <a:off x="203200" y="121920"/>
            <a:ext cx="10210800" cy="723275"/>
          </a:xfrm>
          <a:prstGeom prst="rect">
            <a:avLst/>
          </a:prstGeom>
          <a:noFill/>
        </p:spPr>
        <p:txBody>
          <a:bodyPr wrap="square" rtlCol="0">
            <a:spAutoFit/>
          </a:bodyPr>
          <a:lstStyle/>
          <a:p>
            <a:r>
              <a:rPr lang="en-IN" sz="4100" dirty="0"/>
              <a:t>Web Application Development Stack :- </a:t>
            </a:r>
          </a:p>
        </p:txBody>
      </p:sp>
      <p:pic>
        <p:nvPicPr>
          <p:cNvPr id="5" name="Graphic 4" descr="Laptop with solid fill">
            <a:extLst>
              <a:ext uri="{FF2B5EF4-FFF2-40B4-BE49-F238E27FC236}">
                <a16:creationId xmlns:a16="http://schemas.microsoft.com/office/drawing/2014/main" id="{797AEDC7-9D9B-30F1-89A3-1DFF414DDA0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74662" y="1075075"/>
            <a:ext cx="723275" cy="723275"/>
          </a:xfrm>
          <a:prstGeom prst="rect">
            <a:avLst/>
          </a:prstGeom>
        </p:spPr>
      </p:pic>
      <p:sp>
        <p:nvSpPr>
          <p:cNvPr id="6" name="TextBox 5">
            <a:extLst>
              <a:ext uri="{FF2B5EF4-FFF2-40B4-BE49-F238E27FC236}">
                <a16:creationId xmlns:a16="http://schemas.microsoft.com/office/drawing/2014/main" id="{10DF42E1-C5C8-31AC-B770-4150E4242DDB}"/>
              </a:ext>
            </a:extLst>
          </p:cNvPr>
          <p:cNvSpPr txBox="1"/>
          <p:nvPr/>
        </p:nvSpPr>
        <p:spPr>
          <a:xfrm>
            <a:off x="1534162" y="1205881"/>
            <a:ext cx="1625600" cy="461665"/>
          </a:xfrm>
          <a:prstGeom prst="rect">
            <a:avLst/>
          </a:prstGeom>
          <a:noFill/>
        </p:spPr>
        <p:txBody>
          <a:bodyPr wrap="square" rtlCol="0">
            <a:spAutoFit/>
          </a:bodyPr>
          <a:lstStyle/>
          <a:p>
            <a:r>
              <a:rPr lang="en-IN" sz="2400" dirty="0"/>
              <a:t>Frontend</a:t>
            </a:r>
            <a:r>
              <a:rPr lang="en-IN" dirty="0"/>
              <a:t> </a:t>
            </a:r>
          </a:p>
        </p:txBody>
      </p:sp>
      <p:cxnSp>
        <p:nvCxnSpPr>
          <p:cNvPr id="8" name="Straight Connector 7">
            <a:extLst>
              <a:ext uri="{FF2B5EF4-FFF2-40B4-BE49-F238E27FC236}">
                <a16:creationId xmlns:a16="http://schemas.microsoft.com/office/drawing/2014/main" id="{439F2711-2785-50B2-9130-6BA8C113C61C}"/>
              </a:ext>
            </a:extLst>
          </p:cNvPr>
          <p:cNvCxnSpPr>
            <a:cxnSpLocks/>
          </p:cNvCxnSpPr>
          <p:nvPr/>
        </p:nvCxnSpPr>
        <p:spPr>
          <a:xfrm>
            <a:off x="3261360" y="1075072"/>
            <a:ext cx="0" cy="5648960"/>
          </a:xfrm>
          <a:prstGeom prst="line">
            <a:avLst/>
          </a:prstGeom>
          <a:effectLst>
            <a:innerShdw blurRad="114300">
              <a:prstClr val="black"/>
            </a:innerShdw>
          </a:effectLst>
        </p:spPr>
        <p:style>
          <a:lnRef idx="1">
            <a:schemeClr val="accent3"/>
          </a:lnRef>
          <a:fillRef idx="0">
            <a:schemeClr val="accent3"/>
          </a:fillRef>
          <a:effectRef idx="0">
            <a:schemeClr val="accent3"/>
          </a:effectRef>
          <a:fontRef idx="minor">
            <a:schemeClr val="tx1"/>
          </a:fontRef>
        </p:style>
      </p:cxnSp>
      <p:pic>
        <p:nvPicPr>
          <p:cNvPr id="13" name="Graphic 12" descr="Brain in head with solid fill">
            <a:extLst>
              <a:ext uri="{FF2B5EF4-FFF2-40B4-BE49-F238E27FC236}">
                <a16:creationId xmlns:a16="http://schemas.microsoft.com/office/drawing/2014/main" id="{734C8B25-DCB3-6407-290A-F905420C5C3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354737" y="1061753"/>
            <a:ext cx="723272" cy="723272"/>
          </a:xfrm>
          <a:prstGeom prst="rect">
            <a:avLst/>
          </a:prstGeom>
        </p:spPr>
      </p:pic>
      <p:sp>
        <p:nvSpPr>
          <p:cNvPr id="14" name="TextBox 13">
            <a:extLst>
              <a:ext uri="{FF2B5EF4-FFF2-40B4-BE49-F238E27FC236}">
                <a16:creationId xmlns:a16="http://schemas.microsoft.com/office/drawing/2014/main" id="{0F61F1D0-3A01-4602-E51C-66C5D632BA33}"/>
              </a:ext>
            </a:extLst>
          </p:cNvPr>
          <p:cNvSpPr txBox="1"/>
          <p:nvPr/>
        </p:nvSpPr>
        <p:spPr>
          <a:xfrm>
            <a:off x="4390064" y="1205881"/>
            <a:ext cx="1400192" cy="461665"/>
          </a:xfrm>
          <a:prstGeom prst="rect">
            <a:avLst/>
          </a:prstGeom>
          <a:noFill/>
        </p:spPr>
        <p:txBody>
          <a:bodyPr wrap="none" rtlCol="0">
            <a:spAutoFit/>
          </a:bodyPr>
          <a:lstStyle/>
          <a:p>
            <a:r>
              <a:rPr lang="en-IN" sz="2400" dirty="0"/>
              <a:t>Backend</a:t>
            </a:r>
          </a:p>
        </p:txBody>
      </p:sp>
      <p:cxnSp>
        <p:nvCxnSpPr>
          <p:cNvPr id="15" name="Straight Connector 14">
            <a:extLst>
              <a:ext uri="{FF2B5EF4-FFF2-40B4-BE49-F238E27FC236}">
                <a16:creationId xmlns:a16="http://schemas.microsoft.com/office/drawing/2014/main" id="{ED9E9C03-B634-3E9E-B3B0-3C0446EABAD4}"/>
              </a:ext>
            </a:extLst>
          </p:cNvPr>
          <p:cNvCxnSpPr>
            <a:cxnSpLocks/>
          </p:cNvCxnSpPr>
          <p:nvPr/>
        </p:nvCxnSpPr>
        <p:spPr>
          <a:xfrm>
            <a:off x="6332907" y="1049811"/>
            <a:ext cx="0" cy="5648960"/>
          </a:xfrm>
          <a:prstGeom prst="line">
            <a:avLst/>
          </a:prstGeom>
          <a:effectLst>
            <a:innerShdw blurRad="114300">
              <a:prstClr val="black"/>
            </a:innerShdw>
          </a:effectLst>
        </p:spPr>
        <p:style>
          <a:lnRef idx="1">
            <a:schemeClr val="accent3"/>
          </a:lnRef>
          <a:fillRef idx="0">
            <a:schemeClr val="accent3"/>
          </a:fillRef>
          <a:effectRef idx="0">
            <a:schemeClr val="accent3"/>
          </a:effectRef>
          <a:fontRef idx="minor">
            <a:schemeClr val="tx1"/>
          </a:fontRef>
        </p:style>
      </p:cxnSp>
      <p:pic>
        <p:nvPicPr>
          <p:cNvPr id="17" name="Graphic 16" descr="Cloud Computing with solid fill">
            <a:extLst>
              <a:ext uri="{FF2B5EF4-FFF2-40B4-BE49-F238E27FC236}">
                <a16:creationId xmlns:a16="http://schemas.microsoft.com/office/drawing/2014/main" id="{986460D6-BC8B-6278-DB07-C6F664FDBA8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383372" y="1033190"/>
            <a:ext cx="751835" cy="751835"/>
          </a:xfrm>
          <a:prstGeom prst="rect">
            <a:avLst/>
          </a:prstGeom>
        </p:spPr>
      </p:pic>
      <p:sp>
        <p:nvSpPr>
          <p:cNvPr id="18" name="TextBox 17">
            <a:extLst>
              <a:ext uri="{FF2B5EF4-FFF2-40B4-BE49-F238E27FC236}">
                <a16:creationId xmlns:a16="http://schemas.microsoft.com/office/drawing/2014/main" id="{62D84848-1620-77AF-81A2-B46A63351EFB}"/>
              </a:ext>
            </a:extLst>
          </p:cNvPr>
          <p:cNvSpPr txBox="1"/>
          <p:nvPr/>
        </p:nvSpPr>
        <p:spPr>
          <a:xfrm>
            <a:off x="7471432" y="1205881"/>
            <a:ext cx="1508746" cy="461665"/>
          </a:xfrm>
          <a:prstGeom prst="rect">
            <a:avLst/>
          </a:prstGeom>
          <a:noFill/>
        </p:spPr>
        <p:txBody>
          <a:bodyPr wrap="none" rtlCol="0">
            <a:spAutoFit/>
          </a:bodyPr>
          <a:lstStyle/>
          <a:p>
            <a:r>
              <a:rPr lang="en-IN" sz="2400" dirty="0"/>
              <a:t>Database</a:t>
            </a:r>
          </a:p>
        </p:txBody>
      </p:sp>
      <p:cxnSp>
        <p:nvCxnSpPr>
          <p:cNvPr id="19" name="Straight Connector 18">
            <a:extLst>
              <a:ext uri="{FF2B5EF4-FFF2-40B4-BE49-F238E27FC236}">
                <a16:creationId xmlns:a16="http://schemas.microsoft.com/office/drawing/2014/main" id="{F28CCEB5-9E77-68F3-DCFC-47EC5815BFFC}"/>
              </a:ext>
            </a:extLst>
          </p:cNvPr>
          <p:cNvCxnSpPr>
            <a:cxnSpLocks/>
          </p:cNvCxnSpPr>
          <p:nvPr/>
        </p:nvCxnSpPr>
        <p:spPr>
          <a:xfrm>
            <a:off x="9254814" y="1061753"/>
            <a:ext cx="0" cy="5648960"/>
          </a:xfrm>
          <a:prstGeom prst="line">
            <a:avLst/>
          </a:prstGeom>
          <a:effectLst>
            <a:innerShdw blurRad="114300">
              <a:prstClr val="black"/>
            </a:innerShdw>
          </a:effectLst>
        </p:spPr>
        <p:style>
          <a:lnRef idx="1">
            <a:schemeClr val="accent3"/>
          </a:lnRef>
          <a:fillRef idx="0">
            <a:schemeClr val="accent3"/>
          </a:fillRef>
          <a:effectRef idx="0">
            <a:schemeClr val="accent3"/>
          </a:effectRef>
          <a:fontRef idx="minor">
            <a:schemeClr val="tx1"/>
          </a:fontRef>
        </p:style>
      </p:cxnSp>
      <p:pic>
        <p:nvPicPr>
          <p:cNvPr id="21" name="Graphic 20" descr="Lightbulb and gear with solid fill">
            <a:extLst>
              <a:ext uri="{FF2B5EF4-FFF2-40B4-BE49-F238E27FC236}">
                <a16:creationId xmlns:a16="http://schemas.microsoft.com/office/drawing/2014/main" id="{BF6D635D-4789-3904-A8C4-39C80A50124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267183" y="1075072"/>
            <a:ext cx="761997" cy="761997"/>
          </a:xfrm>
          <a:prstGeom prst="rect">
            <a:avLst/>
          </a:prstGeom>
        </p:spPr>
      </p:pic>
      <p:sp>
        <p:nvSpPr>
          <p:cNvPr id="22" name="TextBox 21">
            <a:extLst>
              <a:ext uri="{FF2B5EF4-FFF2-40B4-BE49-F238E27FC236}">
                <a16:creationId xmlns:a16="http://schemas.microsoft.com/office/drawing/2014/main" id="{68EB9CD2-3B0A-021B-7609-748E1BB74D3A}"/>
              </a:ext>
            </a:extLst>
          </p:cNvPr>
          <p:cNvSpPr txBox="1"/>
          <p:nvPr/>
        </p:nvSpPr>
        <p:spPr>
          <a:xfrm>
            <a:off x="10414000" y="1225237"/>
            <a:ext cx="1059906" cy="461665"/>
          </a:xfrm>
          <a:prstGeom prst="rect">
            <a:avLst/>
          </a:prstGeom>
          <a:noFill/>
        </p:spPr>
        <p:txBody>
          <a:bodyPr wrap="none" rtlCol="0">
            <a:spAutoFit/>
          </a:bodyPr>
          <a:lstStyle/>
          <a:p>
            <a:r>
              <a:rPr lang="en-IN" sz="2400" dirty="0"/>
              <a:t>AI/ML</a:t>
            </a:r>
          </a:p>
        </p:txBody>
      </p:sp>
      <p:pic>
        <p:nvPicPr>
          <p:cNvPr id="34" name="Picture 33">
            <a:extLst>
              <a:ext uri="{FF2B5EF4-FFF2-40B4-BE49-F238E27FC236}">
                <a16:creationId xmlns:a16="http://schemas.microsoft.com/office/drawing/2014/main" id="{611D1157-C977-BC34-0323-0ECCBB07793A}"/>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36700" y="2299542"/>
            <a:ext cx="559409" cy="441548"/>
          </a:xfrm>
          <a:prstGeom prst="rect">
            <a:avLst/>
          </a:prstGeom>
        </p:spPr>
      </p:pic>
      <p:pic>
        <p:nvPicPr>
          <p:cNvPr id="36" name="Picture 35">
            <a:extLst>
              <a:ext uri="{FF2B5EF4-FFF2-40B4-BE49-F238E27FC236}">
                <a16:creationId xmlns:a16="http://schemas.microsoft.com/office/drawing/2014/main" id="{2FCB272C-EFBA-CD1B-2EF9-B69FB3FEBB70}"/>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01753" y="3333276"/>
            <a:ext cx="463700" cy="334917"/>
          </a:xfrm>
          <a:prstGeom prst="rect">
            <a:avLst/>
          </a:prstGeom>
        </p:spPr>
      </p:pic>
      <p:pic>
        <p:nvPicPr>
          <p:cNvPr id="38" name="Picture 37">
            <a:extLst>
              <a:ext uri="{FF2B5EF4-FFF2-40B4-BE49-F238E27FC236}">
                <a16:creationId xmlns:a16="http://schemas.microsoft.com/office/drawing/2014/main" id="{DF5F9AF9-BEC1-A7B3-6F7C-B59B2897B52E}"/>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87806" y="4215020"/>
            <a:ext cx="483582" cy="529700"/>
          </a:xfrm>
          <a:prstGeom prst="rect">
            <a:avLst/>
          </a:prstGeom>
        </p:spPr>
      </p:pic>
      <p:pic>
        <p:nvPicPr>
          <p:cNvPr id="42" name="Picture 41">
            <a:extLst>
              <a:ext uri="{FF2B5EF4-FFF2-40B4-BE49-F238E27FC236}">
                <a16:creationId xmlns:a16="http://schemas.microsoft.com/office/drawing/2014/main" id="{71A6B6EE-983D-B6B8-CE49-5B68FB74FCD0}"/>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45884" y="5291547"/>
            <a:ext cx="630760" cy="475505"/>
          </a:xfrm>
          <a:prstGeom prst="rect">
            <a:avLst/>
          </a:prstGeom>
        </p:spPr>
      </p:pic>
      <p:sp>
        <p:nvSpPr>
          <p:cNvPr id="43" name="TextBox 42">
            <a:extLst>
              <a:ext uri="{FF2B5EF4-FFF2-40B4-BE49-F238E27FC236}">
                <a16:creationId xmlns:a16="http://schemas.microsoft.com/office/drawing/2014/main" id="{E208EFD9-3F24-FC14-620F-7C27F32EA365}"/>
              </a:ext>
            </a:extLst>
          </p:cNvPr>
          <p:cNvSpPr txBox="1"/>
          <p:nvPr/>
        </p:nvSpPr>
        <p:spPr>
          <a:xfrm>
            <a:off x="1961732" y="3349638"/>
            <a:ext cx="1187826" cy="400110"/>
          </a:xfrm>
          <a:prstGeom prst="rect">
            <a:avLst/>
          </a:prstGeom>
          <a:noFill/>
        </p:spPr>
        <p:txBody>
          <a:bodyPr wrap="none" rtlCol="0">
            <a:spAutoFit/>
          </a:bodyPr>
          <a:lstStyle/>
          <a:p>
            <a:r>
              <a:rPr lang="en-IN" sz="2000" dirty="0"/>
              <a:t>Tailwind</a:t>
            </a:r>
          </a:p>
        </p:txBody>
      </p:sp>
      <p:sp>
        <p:nvSpPr>
          <p:cNvPr id="44" name="TextBox 43">
            <a:extLst>
              <a:ext uri="{FF2B5EF4-FFF2-40B4-BE49-F238E27FC236}">
                <a16:creationId xmlns:a16="http://schemas.microsoft.com/office/drawing/2014/main" id="{AA2B5505-7CE4-CAA2-DBCA-6036C6425F07}"/>
              </a:ext>
            </a:extLst>
          </p:cNvPr>
          <p:cNvSpPr txBox="1"/>
          <p:nvPr/>
        </p:nvSpPr>
        <p:spPr>
          <a:xfrm>
            <a:off x="2014583" y="4307823"/>
            <a:ext cx="1129605" cy="400110"/>
          </a:xfrm>
          <a:prstGeom prst="rect">
            <a:avLst/>
          </a:prstGeom>
          <a:noFill/>
        </p:spPr>
        <p:txBody>
          <a:bodyPr wrap="none" rtlCol="0">
            <a:spAutoFit/>
          </a:bodyPr>
          <a:lstStyle/>
          <a:p>
            <a:r>
              <a:rPr lang="en-IN" sz="2000" dirty="0"/>
              <a:t>Three </a:t>
            </a:r>
            <a:r>
              <a:rPr lang="en-IN" sz="2000" dirty="0" err="1"/>
              <a:t>js</a:t>
            </a:r>
            <a:endParaRPr lang="en-IN" sz="2000" dirty="0"/>
          </a:p>
        </p:txBody>
      </p:sp>
      <p:sp>
        <p:nvSpPr>
          <p:cNvPr id="45" name="TextBox 44">
            <a:extLst>
              <a:ext uri="{FF2B5EF4-FFF2-40B4-BE49-F238E27FC236}">
                <a16:creationId xmlns:a16="http://schemas.microsoft.com/office/drawing/2014/main" id="{966FBA42-1379-6CBE-C3FE-A7F0D382A699}"/>
              </a:ext>
            </a:extLst>
          </p:cNvPr>
          <p:cNvSpPr txBox="1"/>
          <p:nvPr/>
        </p:nvSpPr>
        <p:spPr>
          <a:xfrm>
            <a:off x="2003228" y="2320261"/>
            <a:ext cx="833883" cy="400110"/>
          </a:xfrm>
          <a:prstGeom prst="rect">
            <a:avLst/>
          </a:prstGeom>
          <a:noFill/>
        </p:spPr>
        <p:txBody>
          <a:bodyPr wrap="none" rtlCol="0">
            <a:spAutoFit/>
          </a:bodyPr>
          <a:lstStyle/>
          <a:p>
            <a:r>
              <a:rPr lang="en-IN" sz="2000" dirty="0"/>
              <a:t>React</a:t>
            </a:r>
          </a:p>
        </p:txBody>
      </p:sp>
      <p:sp>
        <p:nvSpPr>
          <p:cNvPr id="46" name="TextBox 45">
            <a:extLst>
              <a:ext uri="{FF2B5EF4-FFF2-40B4-BE49-F238E27FC236}">
                <a16:creationId xmlns:a16="http://schemas.microsoft.com/office/drawing/2014/main" id="{5E42EB17-593A-2F15-3BCA-25E26F67A14E}"/>
              </a:ext>
            </a:extLst>
          </p:cNvPr>
          <p:cNvSpPr txBox="1"/>
          <p:nvPr/>
        </p:nvSpPr>
        <p:spPr>
          <a:xfrm>
            <a:off x="1989903" y="5390479"/>
            <a:ext cx="933269" cy="400110"/>
          </a:xfrm>
          <a:prstGeom prst="rect">
            <a:avLst/>
          </a:prstGeom>
          <a:noFill/>
        </p:spPr>
        <p:txBody>
          <a:bodyPr wrap="none" rtlCol="0">
            <a:spAutoFit/>
          </a:bodyPr>
          <a:lstStyle/>
          <a:p>
            <a:r>
              <a:rPr lang="en-IN" sz="2000" dirty="0"/>
              <a:t>Redux</a:t>
            </a:r>
          </a:p>
        </p:txBody>
      </p:sp>
      <p:sp>
        <p:nvSpPr>
          <p:cNvPr id="47" name="Shape 1">
            <a:extLst>
              <a:ext uri="{FF2B5EF4-FFF2-40B4-BE49-F238E27FC236}">
                <a16:creationId xmlns:a16="http://schemas.microsoft.com/office/drawing/2014/main" id="{779B67E0-F17D-B441-841F-FFA417CC7E1F}"/>
              </a:ext>
            </a:extLst>
          </p:cNvPr>
          <p:cNvSpPr/>
          <p:nvPr/>
        </p:nvSpPr>
        <p:spPr>
          <a:xfrm flipH="1">
            <a:off x="1476855" y="2035513"/>
            <a:ext cx="68481" cy="4437579"/>
          </a:xfrm>
          <a:prstGeom prst="roundRect">
            <a:avLst>
              <a:gd name="adj" fmla="val 373893"/>
            </a:avLst>
          </a:prstGeom>
          <a:solidFill>
            <a:srgbClr val="194A99"/>
          </a:solidFill>
          <a:ln/>
        </p:spPr>
      </p:sp>
      <p:sp>
        <p:nvSpPr>
          <p:cNvPr id="50" name="Shape 2">
            <a:extLst>
              <a:ext uri="{FF2B5EF4-FFF2-40B4-BE49-F238E27FC236}">
                <a16:creationId xmlns:a16="http://schemas.microsoft.com/office/drawing/2014/main" id="{AEE842FF-C138-5629-F998-846A0449A48F}"/>
              </a:ext>
            </a:extLst>
          </p:cNvPr>
          <p:cNvSpPr/>
          <p:nvPr/>
        </p:nvSpPr>
        <p:spPr>
          <a:xfrm>
            <a:off x="1321927" y="3541772"/>
            <a:ext cx="712232" cy="22860"/>
          </a:xfrm>
          <a:prstGeom prst="roundRect">
            <a:avLst>
              <a:gd name="adj" fmla="val 373893"/>
            </a:avLst>
          </a:prstGeom>
          <a:solidFill>
            <a:srgbClr val="194A99"/>
          </a:solidFill>
          <a:ln/>
        </p:spPr>
      </p:sp>
      <p:sp>
        <p:nvSpPr>
          <p:cNvPr id="53" name="Shape 2">
            <a:extLst>
              <a:ext uri="{FF2B5EF4-FFF2-40B4-BE49-F238E27FC236}">
                <a16:creationId xmlns:a16="http://schemas.microsoft.com/office/drawing/2014/main" id="{C248FB1A-71B6-032E-2B61-E6ED8AEF4FD7}"/>
              </a:ext>
            </a:extLst>
          </p:cNvPr>
          <p:cNvSpPr/>
          <p:nvPr/>
        </p:nvSpPr>
        <p:spPr>
          <a:xfrm>
            <a:off x="1335000" y="2527287"/>
            <a:ext cx="712232" cy="22860"/>
          </a:xfrm>
          <a:prstGeom prst="roundRect">
            <a:avLst>
              <a:gd name="adj" fmla="val 373893"/>
            </a:avLst>
          </a:prstGeom>
          <a:solidFill>
            <a:srgbClr val="194A99"/>
          </a:solidFill>
          <a:ln/>
        </p:spPr>
      </p:sp>
      <p:sp>
        <p:nvSpPr>
          <p:cNvPr id="54" name="Shape 2">
            <a:extLst>
              <a:ext uri="{FF2B5EF4-FFF2-40B4-BE49-F238E27FC236}">
                <a16:creationId xmlns:a16="http://schemas.microsoft.com/office/drawing/2014/main" id="{E8A3C2BD-D606-9A84-7125-987D6D067C62}"/>
              </a:ext>
            </a:extLst>
          </p:cNvPr>
          <p:cNvSpPr/>
          <p:nvPr/>
        </p:nvSpPr>
        <p:spPr>
          <a:xfrm>
            <a:off x="1321927" y="4496448"/>
            <a:ext cx="712232" cy="22860"/>
          </a:xfrm>
          <a:prstGeom prst="roundRect">
            <a:avLst>
              <a:gd name="adj" fmla="val 373893"/>
            </a:avLst>
          </a:prstGeom>
          <a:solidFill>
            <a:srgbClr val="194A99"/>
          </a:solidFill>
          <a:ln/>
        </p:spPr>
      </p:sp>
      <p:sp>
        <p:nvSpPr>
          <p:cNvPr id="55" name="Shape 2">
            <a:extLst>
              <a:ext uri="{FF2B5EF4-FFF2-40B4-BE49-F238E27FC236}">
                <a16:creationId xmlns:a16="http://schemas.microsoft.com/office/drawing/2014/main" id="{55E6BF4C-5E4B-32F9-055A-78BCAB25D433}"/>
              </a:ext>
            </a:extLst>
          </p:cNvPr>
          <p:cNvSpPr/>
          <p:nvPr/>
        </p:nvSpPr>
        <p:spPr>
          <a:xfrm>
            <a:off x="1321927" y="5571424"/>
            <a:ext cx="712232" cy="22860"/>
          </a:xfrm>
          <a:prstGeom prst="roundRect">
            <a:avLst>
              <a:gd name="adj" fmla="val 373893"/>
            </a:avLst>
          </a:prstGeom>
          <a:solidFill>
            <a:srgbClr val="194A99"/>
          </a:solidFill>
          <a:ln/>
        </p:spPr>
      </p:sp>
      <p:pic>
        <p:nvPicPr>
          <p:cNvPr id="57" name="Picture 56">
            <a:extLst>
              <a:ext uri="{FF2B5EF4-FFF2-40B4-BE49-F238E27FC236}">
                <a16:creationId xmlns:a16="http://schemas.microsoft.com/office/drawing/2014/main" id="{EE80A5BA-C333-2134-7CC6-E8812510193D}"/>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296290" y="4707933"/>
            <a:ext cx="998470" cy="998470"/>
          </a:xfrm>
          <a:prstGeom prst="rect">
            <a:avLst/>
          </a:prstGeom>
        </p:spPr>
      </p:pic>
      <p:pic>
        <p:nvPicPr>
          <p:cNvPr id="59" name="Picture 58">
            <a:extLst>
              <a:ext uri="{FF2B5EF4-FFF2-40B4-BE49-F238E27FC236}">
                <a16:creationId xmlns:a16="http://schemas.microsoft.com/office/drawing/2014/main" id="{5ABBEAAC-2DFF-8282-0520-AFB8B18C8683}"/>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3387948" y="2237813"/>
            <a:ext cx="839322" cy="514974"/>
          </a:xfrm>
          <a:prstGeom prst="rect">
            <a:avLst/>
          </a:prstGeom>
        </p:spPr>
      </p:pic>
      <p:pic>
        <p:nvPicPr>
          <p:cNvPr id="9" name="Picture 8">
            <a:extLst>
              <a:ext uri="{FF2B5EF4-FFF2-40B4-BE49-F238E27FC236}">
                <a16:creationId xmlns:a16="http://schemas.microsoft.com/office/drawing/2014/main" id="{9A8C3718-332C-AFB4-C284-464AFCB906EF}"/>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3496911" y="3601596"/>
            <a:ext cx="543809" cy="543809"/>
          </a:xfrm>
          <a:prstGeom prst="rect">
            <a:avLst/>
          </a:prstGeom>
        </p:spPr>
      </p:pic>
      <p:sp>
        <p:nvSpPr>
          <p:cNvPr id="10" name="Shape 1">
            <a:extLst>
              <a:ext uri="{FF2B5EF4-FFF2-40B4-BE49-F238E27FC236}">
                <a16:creationId xmlns:a16="http://schemas.microsoft.com/office/drawing/2014/main" id="{8F308191-C36F-F7BF-96B2-48EC9FF2F5B7}"/>
              </a:ext>
            </a:extLst>
          </p:cNvPr>
          <p:cNvSpPr/>
          <p:nvPr/>
        </p:nvSpPr>
        <p:spPr>
          <a:xfrm flipH="1">
            <a:off x="4356656" y="2028232"/>
            <a:ext cx="68481" cy="4437579"/>
          </a:xfrm>
          <a:prstGeom prst="roundRect">
            <a:avLst>
              <a:gd name="adj" fmla="val 373893"/>
            </a:avLst>
          </a:prstGeom>
          <a:solidFill>
            <a:srgbClr val="194A99"/>
          </a:solidFill>
          <a:ln/>
        </p:spPr>
      </p:sp>
      <p:sp>
        <p:nvSpPr>
          <p:cNvPr id="11" name="Shape 2">
            <a:extLst>
              <a:ext uri="{FF2B5EF4-FFF2-40B4-BE49-F238E27FC236}">
                <a16:creationId xmlns:a16="http://schemas.microsoft.com/office/drawing/2014/main" id="{9CB18115-86A7-5454-4FDE-E12B959A4E9D}"/>
              </a:ext>
            </a:extLst>
          </p:cNvPr>
          <p:cNvSpPr/>
          <p:nvPr/>
        </p:nvSpPr>
        <p:spPr>
          <a:xfrm>
            <a:off x="4230818" y="2550147"/>
            <a:ext cx="712232" cy="22860"/>
          </a:xfrm>
          <a:prstGeom prst="roundRect">
            <a:avLst>
              <a:gd name="adj" fmla="val 373893"/>
            </a:avLst>
          </a:prstGeom>
          <a:solidFill>
            <a:srgbClr val="194A99"/>
          </a:solidFill>
          <a:ln/>
        </p:spPr>
      </p:sp>
      <p:sp>
        <p:nvSpPr>
          <p:cNvPr id="12" name="Shape 2">
            <a:extLst>
              <a:ext uri="{FF2B5EF4-FFF2-40B4-BE49-F238E27FC236}">
                <a16:creationId xmlns:a16="http://schemas.microsoft.com/office/drawing/2014/main" id="{8DFCDE78-8955-B6F1-7048-AF346BAA1931}"/>
              </a:ext>
            </a:extLst>
          </p:cNvPr>
          <p:cNvSpPr/>
          <p:nvPr/>
        </p:nvSpPr>
        <p:spPr>
          <a:xfrm>
            <a:off x="4227270" y="3886233"/>
            <a:ext cx="712232" cy="22860"/>
          </a:xfrm>
          <a:prstGeom prst="roundRect">
            <a:avLst>
              <a:gd name="adj" fmla="val 373893"/>
            </a:avLst>
          </a:prstGeom>
          <a:solidFill>
            <a:srgbClr val="194A99"/>
          </a:solidFill>
          <a:ln/>
        </p:spPr>
      </p:sp>
      <p:sp>
        <p:nvSpPr>
          <p:cNvPr id="16" name="Shape 2">
            <a:extLst>
              <a:ext uri="{FF2B5EF4-FFF2-40B4-BE49-F238E27FC236}">
                <a16:creationId xmlns:a16="http://schemas.microsoft.com/office/drawing/2014/main" id="{2A47A104-CD76-91AA-A4AA-CA465C4232E0}"/>
              </a:ext>
            </a:extLst>
          </p:cNvPr>
          <p:cNvSpPr/>
          <p:nvPr/>
        </p:nvSpPr>
        <p:spPr>
          <a:xfrm>
            <a:off x="4227270" y="5315889"/>
            <a:ext cx="712232" cy="22860"/>
          </a:xfrm>
          <a:prstGeom prst="roundRect">
            <a:avLst>
              <a:gd name="adj" fmla="val 373893"/>
            </a:avLst>
          </a:prstGeom>
          <a:solidFill>
            <a:srgbClr val="194A99"/>
          </a:solidFill>
          <a:ln/>
        </p:spPr>
      </p:sp>
      <p:sp>
        <p:nvSpPr>
          <p:cNvPr id="20" name="TextBox 19">
            <a:extLst>
              <a:ext uri="{FF2B5EF4-FFF2-40B4-BE49-F238E27FC236}">
                <a16:creationId xmlns:a16="http://schemas.microsoft.com/office/drawing/2014/main" id="{98E48D0D-5BF8-0051-781D-2DC86FD60C02}"/>
              </a:ext>
            </a:extLst>
          </p:cNvPr>
          <p:cNvSpPr txBox="1"/>
          <p:nvPr/>
        </p:nvSpPr>
        <p:spPr>
          <a:xfrm>
            <a:off x="4954950" y="2322574"/>
            <a:ext cx="1080745" cy="400110"/>
          </a:xfrm>
          <a:prstGeom prst="rect">
            <a:avLst/>
          </a:prstGeom>
          <a:noFill/>
        </p:spPr>
        <p:txBody>
          <a:bodyPr wrap="none" rtlCol="0">
            <a:spAutoFit/>
          </a:bodyPr>
          <a:lstStyle/>
          <a:p>
            <a:r>
              <a:rPr lang="en-IN" sz="2000" dirty="0"/>
              <a:t>Node </a:t>
            </a:r>
            <a:r>
              <a:rPr lang="en-IN" sz="2000" dirty="0" err="1"/>
              <a:t>js</a:t>
            </a:r>
            <a:endParaRPr lang="en-IN" sz="2000" dirty="0"/>
          </a:p>
        </p:txBody>
      </p:sp>
      <p:sp>
        <p:nvSpPr>
          <p:cNvPr id="23" name="TextBox 22">
            <a:extLst>
              <a:ext uri="{FF2B5EF4-FFF2-40B4-BE49-F238E27FC236}">
                <a16:creationId xmlns:a16="http://schemas.microsoft.com/office/drawing/2014/main" id="{FE0E2A69-16F4-709F-C5AF-3314BE1284E8}"/>
              </a:ext>
            </a:extLst>
          </p:cNvPr>
          <p:cNvSpPr txBox="1"/>
          <p:nvPr/>
        </p:nvSpPr>
        <p:spPr>
          <a:xfrm>
            <a:off x="4953940" y="3697608"/>
            <a:ext cx="1378967" cy="400110"/>
          </a:xfrm>
          <a:prstGeom prst="rect">
            <a:avLst/>
          </a:prstGeom>
          <a:noFill/>
        </p:spPr>
        <p:txBody>
          <a:bodyPr wrap="none" rtlCol="0">
            <a:spAutoFit/>
          </a:bodyPr>
          <a:lstStyle/>
          <a:p>
            <a:r>
              <a:rPr lang="en-IN" sz="2000" dirty="0"/>
              <a:t>Express </a:t>
            </a:r>
            <a:r>
              <a:rPr lang="en-IN" sz="2000" dirty="0" err="1"/>
              <a:t>js</a:t>
            </a:r>
            <a:endParaRPr lang="en-IN" sz="2000" dirty="0"/>
          </a:p>
        </p:txBody>
      </p:sp>
      <p:sp>
        <p:nvSpPr>
          <p:cNvPr id="25" name="TextBox 24">
            <a:extLst>
              <a:ext uri="{FF2B5EF4-FFF2-40B4-BE49-F238E27FC236}">
                <a16:creationId xmlns:a16="http://schemas.microsoft.com/office/drawing/2014/main" id="{9EF649F3-CF85-1D53-41C5-E2D969AA3D45}"/>
              </a:ext>
            </a:extLst>
          </p:cNvPr>
          <p:cNvSpPr txBox="1"/>
          <p:nvPr/>
        </p:nvSpPr>
        <p:spPr>
          <a:xfrm>
            <a:off x="4610696" y="5142395"/>
            <a:ext cx="2000140" cy="646331"/>
          </a:xfrm>
          <a:prstGeom prst="rect">
            <a:avLst/>
          </a:prstGeom>
          <a:noFill/>
        </p:spPr>
        <p:txBody>
          <a:bodyPr wrap="square">
            <a:spAutoFit/>
          </a:bodyPr>
          <a:lstStyle/>
          <a:p>
            <a:r>
              <a:rPr lang="en-IN" dirty="0"/>
              <a:t>     NASA API</a:t>
            </a:r>
          </a:p>
          <a:p>
            <a:r>
              <a:rPr lang="en-IN" dirty="0"/>
              <a:t>World Map API</a:t>
            </a:r>
          </a:p>
        </p:txBody>
      </p:sp>
      <p:sp>
        <p:nvSpPr>
          <p:cNvPr id="26" name="Shape 1">
            <a:extLst>
              <a:ext uri="{FF2B5EF4-FFF2-40B4-BE49-F238E27FC236}">
                <a16:creationId xmlns:a16="http://schemas.microsoft.com/office/drawing/2014/main" id="{488D7BD0-C6B8-15C8-871C-AAB05B101DA8}"/>
              </a:ext>
            </a:extLst>
          </p:cNvPr>
          <p:cNvSpPr/>
          <p:nvPr/>
        </p:nvSpPr>
        <p:spPr>
          <a:xfrm flipH="1">
            <a:off x="7345895" y="1996230"/>
            <a:ext cx="68481" cy="4437579"/>
          </a:xfrm>
          <a:prstGeom prst="roundRect">
            <a:avLst>
              <a:gd name="adj" fmla="val 373893"/>
            </a:avLst>
          </a:prstGeom>
          <a:solidFill>
            <a:srgbClr val="194A99"/>
          </a:solidFill>
          <a:ln/>
        </p:spPr>
      </p:sp>
      <p:sp>
        <p:nvSpPr>
          <p:cNvPr id="27" name="Shape 2">
            <a:extLst>
              <a:ext uri="{FF2B5EF4-FFF2-40B4-BE49-F238E27FC236}">
                <a16:creationId xmlns:a16="http://schemas.microsoft.com/office/drawing/2014/main" id="{C7275C46-E138-77A9-7913-1A4FE76DC40E}"/>
              </a:ext>
            </a:extLst>
          </p:cNvPr>
          <p:cNvSpPr/>
          <p:nvPr/>
        </p:nvSpPr>
        <p:spPr>
          <a:xfrm>
            <a:off x="7108953" y="2561840"/>
            <a:ext cx="712232" cy="22860"/>
          </a:xfrm>
          <a:prstGeom prst="roundRect">
            <a:avLst>
              <a:gd name="adj" fmla="val 373893"/>
            </a:avLst>
          </a:prstGeom>
          <a:solidFill>
            <a:srgbClr val="194A99"/>
          </a:solidFill>
          <a:ln/>
        </p:spPr>
      </p:sp>
      <p:pic>
        <p:nvPicPr>
          <p:cNvPr id="31" name="Picture 30">
            <a:extLst>
              <a:ext uri="{FF2B5EF4-FFF2-40B4-BE49-F238E27FC236}">
                <a16:creationId xmlns:a16="http://schemas.microsoft.com/office/drawing/2014/main" id="{D63D6793-871A-9973-8B07-0C8BAA033100}"/>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6322707" y="1977635"/>
            <a:ext cx="1047229" cy="1047229"/>
          </a:xfrm>
          <a:prstGeom prst="rect">
            <a:avLst/>
          </a:prstGeom>
        </p:spPr>
      </p:pic>
      <p:sp>
        <p:nvSpPr>
          <p:cNvPr id="32" name="TextBox 31">
            <a:extLst>
              <a:ext uri="{FF2B5EF4-FFF2-40B4-BE49-F238E27FC236}">
                <a16:creationId xmlns:a16="http://schemas.microsoft.com/office/drawing/2014/main" id="{453D386B-A063-984A-6B44-22F9EF63BDE5}"/>
              </a:ext>
            </a:extLst>
          </p:cNvPr>
          <p:cNvSpPr txBox="1"/>
          <p:nvPr/>
        </p:nvSpPr>
        <p:spPr>
          <a:xfrm>
            <a:off x="7783298" y="2361522"/>
            <a:ext cx="1404231" cy="400110"/>
          </a:xfrm>
          <a:prstGeom prst="rect">
            <a:avLst/>
          </a:prstGeom>
          <a:noFill/>
        </p:spPr>
        <p:txBody>
          <a:bodyPr wrap="none" rtlCol="0">
            <a:spAutoFit/>
          </a:bodyPr>
          <a:lstStyle/>
          <a:p>
            <a:r>
              <a:rPr lang="en-IN" sz="2000" dirty="0"/>
              <a:t>mongo DB</a:t>
            </a:r>
          </a:p>
        </p:txBody>
      </p:sp>
      <p:pic>
        <p:nvPicPr>
          <p:cNvPr id="35" name="Picture 34">
            <a:extLst>
              <a:ext uri="{FF2B5EF4-FFF2-40B4-BE49-F238E27FC236}">
                <a16:creationId xmlns:a16="http://schemas.microsoft.com/office/drawing/2014/main" id="{9968D3BF-E55D-E8B2-8EF3-BD3D31681C91}"/>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9070447" y="2028232"/>
            <a:ext cx="1589089" cy="985034"/>
          </a:xfrm>
          <a:prstGeom prst="rect">
            <a:avLst/>
          </a:prstGeom>
        </p:spPr>
      </p:pic>
      <p:sp>
        <p:nvSpPr>
          <p:cNvPr id="37" name="Shape 1">
            <a:extLst>
              <a:ext uri="{FF2B5EF4-FFF2-40B4-BE49-F238E27FC236}">
                <a16:creationId xmlns:a16="http://schemas.microsoft.com/office/drawing/2014/main" id="{D7CE89AD-3E45-B061-D000-335214DDF1BA}"/>
              </a:ext>
            </a:extLst>
          </p:cNvPr>
          <p:cNvSpPr/>
          <p:nvPr/>
        </p:nvSpPr>
        <p:spPr>
          <a:xfrm flipH="1">
            <a:off x="10414000" y="1926615"/>
            <a:ext cx="68481" cy="4437579"/>
          </a:xfrm>
          <a:prstGeom prst="roundRect">
            <a:avLst>
              <a:gd name="adj" fmla="val 373893"/>
            </a:avLst>
          </a:prstGeom>
          <a:solidFill>
            <a:srgbClr val="194A99"/>
          </a:solidFill>
          <a:ln/>
        </p:spPr>
      </p:sp>
      <p:sp>
        <p:nvSpPr>
          <p:cNvPr id="39" name="Shape 2">
            <a:extLst>
              <a:ext uri="{FF2B5EF4-FFF2-40B4-BE49-F238E27FC236}">
                <a16:creationId xmlns:a16="http://schemas.microsoft.com/office/drawing/2014/main" id="{62C1F541-E6FD-BC0C-F186-676D6CCFC658}"/>
              </a:ext>
            </a:extLst>
          </p:cNvPr>
          <p:cNvSpPr/>
          <p:nvPr/>
        </p:nvSpPr>
        <p:spPr>
          <a:xfrm>
            <a:off x="10341091" y="2501776"/>
            <a:ext cx="712232" cy="22860"/>
          </a:xfrm>
          <a:prstGeom prst="roundRect">
            <a:avLst>
              <a:gd name="adj" fmla="val 373893"/>
            </a:avLst>
          </a:prstGeom>
          <a:solidFill>
            <a:srgbClr val="194A99"/>
          </a:solidFill>
          <a:ln/>
        </p:spPr>
      </p:sp>
      <p:sp>
        <p:nvSpPr>
          <p:cNvPr id="40" name="TextBox 39">
            <a:extLst>
              <a:ext uri="{FF2B5EF4-FFF2-40B4-BE49-F238E27FC236}">
                <a16:creationId xmlns:a16="http://schemas.microsoft.com/office/drawing/2014/main" id="{42AEB3C2-CFCB-823E-2207-083E876431E4}"/>
              </a:ext>
            </a:extLst>
          </p:cNvPr>
          <p:cNvSpPr txBox="1"/>
          <p:nvPr/>
        </p:nvSpPr>
        <p:spPr>
          <a:xfrm>
            <a:off x="10982338" y="2301721"/>
            <a:ext cx="1245919" cy="400110"/>
          </a:xfrm>
          <a:prstGeom prst="rect">
            <a:avLst/>
          </a:prstGeom>
          <a:noFill/>
        </p:spPr>
        <p:txBody>
          <a:bodyPr wrap="none" rtlCol="0">
            <a:spAutoFit/>
          </a:bodyPr>
          <a:lstStyle/>
          <a:p>
            <a:r>
              <a:rPr lang="en-IN" sz="2000" dirty="0"/>
              <a:t>Bot Press</a:t>
            </a:r>
          </a:p>
        </p:txBody>
      </p:sp>
      <p:sp>
        <p:nvSpPr>
          <p:cNvPr id="41" name="TextBox 40">
            <a:extLst>
              <a:ext uri="{FF2B5EF4-FFF2-40B4-BE49-F238E27FC236}">
                <a16:creationId xmlns:a16="http://schemas.microsoft.com/office/drawing/2014/main" id="{33D0A60D-9757-E183-D003-9A3C31811B99}"/>
              </a:ext>
            </a:extLst>
          </p:cNvPr>
          <p:cNvSpPr txBox="1"/>
          <p:nvPr/>
        </p:nvSpPr>
        <p:spPr>
          <a:xfrm>
            <a:off x="10659536" y="2654169"/>
            <a:ext cx="1651012" cy="1600438"/>
          </a:xfrm>
          <a:prstGeom prst="rect">
            <a:avLst/>
          </a:prstGeom>
          <a:noFill/>
        </p:spPr>
        <p:txBody>
          <a:bodyPr wrap="square" rtlCol="0">
            <a:spAutoFit/>
          </a:bodyPr>
          <a:lstStyle/>
          <a:p>
            <a:r>
              <a:rPr lang="en-IN" sz="1400" dirty="0"/>
              <a:t>(We implement a Bot using Bot press that can give you answer of every question related to PACE data)</a:t>
            </a:r>
          </a:p>
        </p:txBody>
      </p:sp>
    </p:spTree>
    <p:extLst>
      <p:ext uri="{BB962C8B-B14F-4D97-AF65-F5344CB8AC3E}">
        <p14:creationId xmlns:p14="http://schemas.microsoft.com/office/powerpoint/2010/main" val="356319650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emplate>Ion</Template>
  <TotalTime>346</TotalTime>
  <Words>369</Words>
  <Application>Microsoft Office PowerPoint</Application>
  <PresentationFormat>Widescreen</PresentationFormat>
  <Paragraphs>57</Paragraphs>
  <Slides>6</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6</vt:i4>
      </vt:variant>
    </vt:vector>
  </HeadingPairs>
  <TitlesOfParts>
    <vt:vector size="10" baseType="lpstr">
      <vt:lpstr>Century Gothic</vt:lpstr>
      <vt:lpstr>Merriweather</vt:lpstr>
      <vt:lpstr>Wingdings 3</vt:lpstr>
      <vt:lpstr>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Raikant Chaudhary</dc:creator>
  <cp:lastModifiedBy>Raikant Chaudhary</cp:lastModifiedBy>
  <cp:revision>3</cp:revision>
  <dcterms:created xsi:type="dcterms:W3CDTF">2024-10-05T04:43:49Z</dcterms:created>
  <dcterms:modified xsi:type="dcterms:W3CDTF">2024-10-05T10:42:54Z</dcterms:modified>
</cp:coreProperties>
</file>